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10"/>
  </p:notesMasterIdLst>
  <p:handoutMasterIdLst>
    <p:handoutMasterId r:id="rId111"/>
  </p:handoutMasterIdLst>
  <p:sldIdLst>
    <p:sldId id="754" r:id="rId5"/>
    <p:sldId id="6004" r:id="rId6"/>
    <p:sldId id="6008" r:id="rId7"/>
    <p:sldId id="6003" r:id="rId8"/>
    <p:sldId id="6006" r:id="rId9"/>
    <p:sldId id="5979" r:id="rId10"/>
    <p:sldId id="1401" r:id="rId11"/>
    <p:sldId id="1268" r:id="rId12"/>
    <p:sldId id="1326" r:id="rId13"/>
    <p:sldId id="6001" r:id="rId14"/>
    <p:sldId id="1274" r:id="rId15"/>
    <p:sldId id="5543" r:id="rId16"/>
    <p:sldId id="1282" r:id="rId17"/>
    <p:sldId id="5942" r:id="rId18"/>
    <p:sldId id="1332" r:id="rId19"/>
    <p:sldId id="5592" r:id="rId20"/>
    <p:sldId id="1333" r:id="rId21"/>
    <p:sldId id="1335" r:id="rId22"/>
    <p:sldId id="5980" r:id="rId23"/>
    <p:sldId id="1239" r:id="rId24"/>
    <p:sldId id="5562" r:id="rId25"/>
    <p:sldId id="5559" r:id="rId26"/>
    <p:sldId id="5943" r:id="rId27"/>
    <p:sldId id="5901" r:id="rId28"/>
    <p:sldId id="5902" r:id="rId29"/>
    <p:sldId id="5564" r:id="rId30"/>
    <p:sldId id="5982" r:id="rId31"/>
    <p:sldId id="5904" r:id="rId32"/>
    <p:sldId id="5905" r:id="rId33"/>
    <p:sldId id="5913" r:id="rId34"/>
    <p:sldId id="5984" r:id="rId35"/>
    <p:sldId id="5557" r:id="rId36"/>
    <p:sldId id="5985" r:id="rId37"/>
    <p:sldId id="5983" r:id="rId38"/>
    <p:sldId id="1337" r:id="rId39"/>
    <p:sldId id="5973" r:id="rId40"/>
    <p:sldId id="5565" r:id="rId41"/>
    <p:sldId id="5566" r:id="rId42"/>
    <p:sldId id="5988" r:id="rId43"/>
    <p:sldId id="5990" r:id="rId44"/>
    <p:sldId id="5906" r:id="rId45"/>
    <p:sldId id="5987" r:id="rId46"/>
    <p:sldId id="5986" r:id="rId47"/>
    <p:sldId id="5907" r:id="rId48"/>
    <p:sldId id="1338" r:id="rId49"/>
    <p:sldId id="5561" r:id="rId50"/>
    <p:sldId id="5579" r:id="rId51"/>
    <p:sldId id="5908" r:id="rId52"/>
    <p:sldId id="5556" r:id="rId53"/>
    <p:sldId id="5568" r:id="rId54"/>
    <p:sldId id="5581" r:id="rId55"/>
    <p:sldId id="5910" r:id="rId56"/>
    <p:sldId id="5991" r:id="rId57"/>
    <p:sldId id="5571" r:id="rId58"/>
    <p:sldId id="5573" r:id="rId59"/>
    <p:sldId id="5572" r:id="rId60"/>
    <p:sldId id="5992" r:id="rId61"/>
    <p:sldId id="5550" r:id="rId62"/>
    <p:sldId id="5551" r:id="rId63"/>
    <p:sldId id="5920" r:id="rId64"/>
    <p:sldId id="5922" r:id="rId65"/>
    <p:sldId id="5593" r:id="rId66"/>
    <p:sldId id="5915" r:id="rId67"/>
    <p:sldId id="5924" r:id="rId68"/>
    <p:sldId id="5918" r:id="rId69"/>
    <p:sldId id="5919" r:id="rId70"/>
    <p:sldId id="5925" r:id="rId71"/>
    <p:sldId id="5993" r:id="rId72"/>
    <p:sldId id="5584" r:id="rId73"/>
    <p:sldId id="5927" r:id="rId74"/>
    <p:sldId id="5928" r:id="rId75"/>
    <p:sldId id="5929" r:id="rId76"/>
    <p:sldId id="5585" r:id="rId77"/>
    <p:sldId id="5974" r:id="rId78"/>
    <p:sldId id="6005" r:id="rId79"/>
    <p:sldId id="5545" r:id="rId80"/>
    <p:sldId id="1402" r:id="rId81"/>
    <p:sldId id="1327" r:id="rId82"/>
    <p:sldId id="5594" r:id="rId83"/>
    <p:sldId id="1425" r:id="rId84"/>
    <p:sldId id="1305" r:id="rId85"/>
    <p:sldId id="5586" r:id="rId86"/>
    <p:sldId id="1306" r:id="rId87"/>
    <p:sldId id="1363" r:id="rId88"/>
    <p:sldId id="5595" r:id="rId89"/>
    <p:sldId id="1308" r:id="rId90"/>
    <p:sldId id="1315" r:id="rId91"/>
    <p:sldId id="1307" r:id="rId92"/>
    <p:sldId id="5994" r:id="rId93"/>
    <p:sldId id="5589" r:id="rId94"/>
    <p:sldId id="1372" r:id="rId95"/>
    <p:sldId id="1364" r:id="rId96"/>
    <p:sldId id="6007" r:id="rId97"/>
    <p:sldId id="1427" r:id="rId98"/>
    <p:sldId id="5995" r:id="rId99"/>
    <p:sldId id="5932" r:id="rId100"/>
    <p:sldId id="5938" r:id="rId101"/>
    <p:sldId id="5937" r:id="rId102"/>
    <p:sldId id="5945" r:id="rId103"/>
    <p:sldId id="5939" r:id="rId104"/>
    <p:sldId id="5940" r:id="rId105"/>
    <p:sldId id="5946" r:id="rId106"/>
    <p:sldId id="5941" r:id="rId107"/>
    <p:sldId id="5947" r:id="rId108"/>
    <p:sldId id="755" r:id="rId109"/>
  </p:sldIdLst>
  <p:sldSz cx="10972800" cy="61722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opher Keipert" initials="KK" lastIdx="1" clrIdx="0">
    <p:extLst>
      <p:ext uri="{19B8F6BF-5375-455C-9EA6-DF929625EA0E}">
        <p15:presenceInfo xmlns:p15="http://schemas.microsoft.com/office/powerpoint/2012/main" userId="S::kkeipert@nvidia.com::9c2b5680-7f2c-44a2-a0b3-59291043bf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D9C18-265B-036C-8BD1-9FF6100A0C74}" v="2795" dt="2020-06-03T12:52:20.865"/>
    <p1510:client id="{A662CECA-EE4B-4B46-878A-7D34A2793F02}" v="3" dt="2020-05-29T15:43:38.319"/>
    <p1510:client id="{BCD7FEF4-A7CC-5982-764D-BCB76A3BFD09}" v="11" dt="2020-06-03T12:58:27.209"/>
    <p1510:client id="{FF687832-1FFD-D32B-599A-492B9EE5F5D4}" v="165" dt="2020-05-27T17:25:31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5/10/relationships/revisionInfo" Target="revisionInfo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commentAuthors" Target="commentAuthor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numba-doc/dev/cuda/index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 GPU’s yet!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@vectorize is my personal favorite </a:t>
            </a:r>
            <a:r>
              <a:rPr lang="en-US" err="1"/>
              <a:t>Numba</a:t>
            </a:r>
            <a:r>
              <a:rPr lang="en-US"/>
              <a:t> decorator</a:t>
            </a:r>
          </a:p>
          <a:p>
            <a:endParaRPr lang="en-US"/>
          </a:p>
          <a:p>
            <a:r>
              <a:rPr lang="en-US"/>
              <a:t>Bring on the GPUs!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4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http://numba.pydata.org/numba-doc/dev/cuda/index.html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Learning CUDA can be a long and difficult process. You need to know C and C++ ahead of time (Python and C/C++ are generally orthogonal to each other). </a:t>
            </a:r>
          </a:p>
          <a:p>
            <a:endParaRPr lang="en-US"/>
          </a:p>
          <a:p>
            <a:r>
              <a:rPr lang="en-US"/>
              <a:t>This lecture discusses using GPUs without having to learn CUDA (although using bits of CUDA with Python will be presented).</a:t>
            </a:r>
          </a:p>
          <a:p>
            <a:endParaRPr lang="en-US"/>
          </a:p>
          <a:p>
            <a:r>
              <a:rPr lang="en-US"/>
              <a:t>For many years there was no standard on using Python with GPUs. Each library or tool stood on its own. With the development of RAPIDs we now have a standard, </a:t>
            </a:r>
            <a:r>
              <a:rPr lang="en-US" err="1"/>
              <a:t>cuDF</a:t>
            </a:r>
            <a:r>
              <a:rPr lang="en-US"/>
              <a:t>, built on </a:t>
            </a:r>
            <a:r>
              <a:rPr lang="en-US" err="1"/>
              <a:t>Apacje</a:t>
            </a:r>
            <a:r>
              <a:rPr lang="en-US"/>
              <a:t> Arrow. Now we can have tools interoperate (example, </a:t>
            </a:r>
            <a:r>
              <a:rPr lang="en-US" err="1"/>
              <a:t>Numba</a:t>
            </a:r>
            <a:r>
              <a:rPr lang="en-US"/>
              <a:t> and </a:t>
            </a:r>
            <a:r>
              <a:rPr lang="en-US" err="1"/>
              <a:t>CuPy</a:t>
            </a:r>
            <a:r>
              <a:rPr lang="en-US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0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allow one GPU function to call another GPU function, we could just stuff everything into a single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 very practical (compiler may produce slower code)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has an option that tells the compiler that the data is already on the device (no need to pass data around)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Everything created on device. Results from </a:t>
            </a:r>
            <a:r>
              <a:rPr lang="en-US" err="1"/>
              <a:t>svd</a:t>
            </a:r>
            <a:r>
              <a:rPr lang="en-US"/>
              <a:t> are still on device after the computation!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idea to use data location in variable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Arrays A and B are created on the device (no data movement)</a:t>
            </a:r>
          </a:p>
          <a:p>
            <a:endParaRPr lang="en-US"/>
          </a:p>
          <a:p>
            <a:r>
              <a:rPr lang="en-US"/>
              <a:t>Result matrix, C, is on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Matmul</a:t>
            </a:r>
            <a:r>
              <a:rPr lang="en-US"/>
              <a:t> doesn’t care about data type (try different data types as an exercise)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All of this is already coded into the </a:t>
            </a:r>
            <a:r>
              <a:rPr lang="en-US" err="1"/>
              <a:t>CuPy</a:t>
            </a:r>
            <a:r>
              <a:rPr lang="en-US"/>
              <a:t> module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example: https://chainer-colab-notebook.readthedocs.io/ja/latest/notebook/example/cupy/prml/ch01_Introduction_ipynb.html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7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2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</a:t>
            </a:r>
            <a:r>
              <a:rPr lang="en-US" err="1"/>
              <a:t>nopython</a:t>
            </a:r>
            <a:r>
              <a:rPr lang="en-US"/>
              <a:t>=True, parallel=True)     Automatic parallelization (plus optimizations) in the function known to have parallel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tend to use “</a:t>
            </a:r>
            <a:r>
              <a:rPr lang="en-US" err="1"/>
              <a:t>nopython</a:t>
            </a:r>
            <a:r>
              <a:rPr lang="en-US"/>
              <a:t>=True” so I can catch problems with my code</a:t>
            </a:r>
          </a:p>
          <a:p>
            <a:endParaRPr lang="en-US"/>
          </a:p>
          <a:p>
            <a:r>
              <a:rPr lang="en-US"/>
              <a:t>Might as well use parallel=True to use all of the CPUs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endParaRPr lang="en-US"/>
          </a:p>
          <a:p>
            <a:r>
              <a:rPr lang="en-US"/>
              <a:t>You won’t see the impact of caching the compiled function since we’re only measuring the time for the particular function to execute.</a:t>
            </a:r>
          </a:p>
          <a:p>
            <a:endParaRPr lang="en-US"/>
          </a:p>
          <a:p>
            <a:r>
              <a:rPr lang="en-US"/>
              <a:t>To see the impact of caching, you need to measure the time to run the entire code.</a:t>
            </a:r>
          </a:p>
          <a:p>
            <a:r>
              <a:rPr lang="en-US"/>
              <a:t>One way to do this is to run the code outside a notebook and use OS tools to measure the total elapsed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2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all CPU options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Eager compilation compiles the function as soon as the decorator is encountered (very quickly)</a:t>
            </a:r>
          </a:p>
          <a:p>
            <a:endParaRPr lang="en-US"/>
          </a:p>
          <a:p>
            <a:r>
              <a:rPr lang="en-US"/>
              <a:t>Lazy compilation compiles the function when it is first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0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4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  <p:sldLayoutId id="214748399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numpy/reference/ufunc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ipy.org/doc/numpy/reference/ufuncs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ipertk/uc-pygpu-workshop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umba.pydata.org/numba-doc/dev/cuda/kernels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numba.pydata.org/numba-doc/latest/cuda/cudapysupported.html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sc.fsu.edu/~jburkardt/py_src/md/md.html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cupy.chainer.org/en/stable/reference/difference.html" TargetMode="Externa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ask.org/2019/03/18/dask-nep18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ributed.dask.org/en/latest/client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685800" y="5056838"/>
            <a:ext cx="5815584" cy="595615"/>
          </a:xfrm>
        </p:spPr>
        <p:txBody>
          <a:bodyPr/>
          <a:lstStyle/>
          <a:p>
            <a:r>
              <a:rPr lang="en-US" dirty="0">
                <a:latin typeface="Trebuchet MS"/>
              </a:rPr>
              <a:t>Kristopher </a:t>
            </a:r>
            <a:r>
              <a:rPr lang="en-US" dirty="0" err="1">
                <a:latin typeface="Trebuchet MS"/>
              </a:rPr>
              <a:t>Keipert</a:t>
            </a:r>
            <a:endParaRPr lang="en-US" dirty="0" err="1"/>
          </a:p>
          <a:p>
            <a:r>
              <a:rPr lang="en-US">
                <a:latin typeface="Trebuchet MS"/>
              </a:rPr>
              <a:t>kkeipert@nvidia.com</a:t>
            </a:r>
            <a:endParaRPr lang="en-US" dirty="0">
              <a:latin typeface="Trebuchet MS"/>
            </a:endParaRPr>
          </a:p>
          <a:p>
            <a:r>
              <a:rPr lang="en-US">
                <a:latin typeface="Trebuchet MS"/>
              </a:rPr>
              <a:t>June 3, 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PROGRAMMING FOR GPUs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3CFC-C62F-4B77-B086-F92A101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TL;DR - OVERALL PYTHON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021E-219B-427C-A7C0-987AB271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24" y="1587396"/>
            <a:ext cx="9948672" cy="3718925"/>
          </a:xfrm>
        </p:spPr>
        <p:txBody>
          <a:bodyPr/>
          <a:lstStyle/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Make sure you have a relevant test suite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Unit tests helpful for detecting where the problem is when modifying for </a:t>
            </a: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End-to-end tests also helpful - need to be aware of numerical sensitivities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Benchmarks: good to measure wall time before / during / after your porting efforts</a:t>
            </a:r>
          </a:p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First of all, profile the code and make sure you understand where you need better </a:t>
            </a:r>
            <a:r>
              <a:rPr lang="en-US" sz="1800">
                <a:latin typeface="Trebuchet MS"/>
              </a:rPr>
              <a:t>performance.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Python Profiling Tools:</a:t>
            </a:r>
            <a:endParaRPr lang="en-US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Snakeviz</a:t>
            </a:r>
            <a:endParaRPr lang="en-US" sz="1600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cProfile</a:t>
            </a:r>
            <a:r>
              <a:rPr lang="en-US" sz="1600" dirty="0">
                <a:latin typeface="Trebuchet MS"/>
              </a:rPr>
              <a:t> + gprof2dot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Line_profiler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24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SVD starting point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>
                <a:solidFill>
                  <a:schemeClr val="bg1"/>
                </a:solidFill>
                <a:latin typeface="Courier New"/>
                <a:cs typeface="Courier New"/>
              </a:rPr>
              <a:t>x = 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cs typeface="Courier New"/>
              </a:rPr>
              <a:t>np.random.random</a:t>
            </a:r>
            <a:r>
              <a:rPr lang="en-US" sz="1400" dirty="0">
                <a:solidFill>
                  <a:schemeClr val="bg1"/>
                </a:solidFill>
                <a:latin typeface="Courier New"/>
                <a:cs typeface="Courier New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>
                <a:solidFill>
                  <a:schemeClr val="bg1"/>
                </a:solidFill>
                <a:latin typeface="Courier New"/>
                <a:cs typeface="Courier New"/>
              </a:rPr>
              <a:t>u, s, v = 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np.linalg.svd(x)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code to compute the SVD decomposition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AF1-10D1-4A95-9AD1-1EE32D42B9FD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8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“d” is the </a:t>
            </a:r>
            <a:r>
              <a:rPr lang="en-US" sz="1800" dirty="0" err="1">
                <a:latin typeface="Trebuchet MS"/>
              </a:rPr>
              <a:t>dask</a:t>
            </a:r>
            <a:r>
              <a:rPr lang="en-US" sz="1800" dirty="0">
                <a:latin typeface="Trebuchet MS"/>
              </a:rPr>
              <a:t> array broken into chunks of (1000, 1000)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decomposition is performed on “d” and not “x” (distributed array)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SVD routine is “</a:t>
            </a:r>
            <a:r>
              <a:rPr lang="en-US" sz="1800" dirty="0" err="1">
                <a:latin typeface="Trebuchet MS"/>
              </a:rPr>
              <a:t>dask</a:t>
            </a:r>
            <a:r>
              <a:rPr lang="en-US" sz="1800" dirty="0">
                <a:latin typeface="Trebuchet MS"/>
              </a:rPr>
              <a:t>-aware”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 Task Graph is created by these </a:t>
            </a:r>
            <a:r>
              <a:rPr lang="en-US" sz="1800">
                <a:latin typeface="Trebuchet MS"/>
              </a:rPr>
              <a:t>commands (lazy evaluation)</a:t>
            </a: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next step is to compute the decomposition and bring the distributed pieces back to the starting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AAF09-B955-417B-8B25-E89117B33A93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5.3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Perform SVD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“compute” method actually performs </a:t>
            </a:r>
            <a:r>
              <a:rPr lang="en-US" sz="1800" dirty="0">
                <a:latin typeface="Trebuchet MS"/>
              </a:rPr>
              <a:t>the distributed computations and reassembles the results locally</a:t>
            </a:r>
            <a:endParaRPr lang="en-US" sz="2000" dirty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8F7E-CE8B-4447-8D96-C74F65C34B8B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 on GPU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Want to replace NumPy array with </a:t>
            </a:r>
            <a:r>
              <a:rPr lang="en-US" sz="2000" err="1"/>
              <a:t>CuPy</a:t>
            </a:r>
            <a:r>
              <a:rPr lang="en-US" sz="2000"/>
              <a:t> array and compute (no additional or special changes)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NOT the </a:t>
            </a:r>
            <a:r>
              <a:rPr lang="en-US" sz="1800" err="1"/>
              <a:t>Dask</a:t>
            </a:r>
            <a:r>
              <a:rPr lang="en-US" sz="1800"/>
              <a:t>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Let NumPy do its magic via __</a:t>
            </a:r>
            <a:r>
              <a:rPr lang="en-US" sz="2000" err="1"/>
              <a:t>array_function</a:t>
            </a:r>
            <a:r>
              <a:rPr lang="en-US" sz="2000"/>
              <a:t>__ protocol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Dispatch the appropriate </a:t>
            </a:r>
            <a:r>
              <a:rPr lang="en-US" sz="2000" err="1"/>
              <a:t>CuPy</a:t>
            </a:r>
            <a:r>
              <a:rPr lang="en-US" sz="2000"/>
              <a:t> linear algebra operations under the 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B5272-587B-4214-AB25-A066A93CFF4E}"/>
              </a:ext>
            </a:extLst>
          </p:cNvPr>
          <p:cNvSpPr txBox="1"/>
          <p:nvPr/>
        </p:nvSpPr>
        <p:spPr>
          <a:xfrm>
            <a:off x="5024395" y="1428902"/>
            <a:ext cx="154241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5.5, 5.5.1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Stop the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client.shutdown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Don’t forget to stop the client!</a:t>
            </a:r>
          </a:p>
        </p:txBody>
      </p:sp>
    </p:spTree>
    <p:extLst>
      <p:ext uri="{BB962C8B-B14F-4D97-AF65-F5344CB8AC3E}">
        <p14:creationId xmlns:p14="http://schemas.microsoft.com/office/powerpoint/2010/main" val="41335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175D31-82C7-4B67-A365-C995258342D0}"/>
              </a:ext>
            </a:extLst>
          </p:cNvPr>
          <p:cNvSpPr txBox="1"/>
          <p:nvPr/>
        </p:nvSpPr>
        <p:spPr>
          <a:xfrm>
            <a:off x="6743733" y="-90308"/>
            <a:ext cx="3408305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 dirty="0"/>
          </a:p>
          <a:p>
            <a:pPr>
              <a:lnSpc>
                <a:spcPct val="90000"/>
              </a:lnSpc>
            </a:pPr>
            <a:endParaRPr lang="en-US" sz="4800" b="1" dirty="0"/>
          </a:p>
          <a:p>
            <a:pPr>
              <a:lnSpc>
                <a:spcPct val="90000"/>
              </a:lnSpc>
            </a:pP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8B3E-3986-4121-AF98-61711ECB6C42}"/>
              </a:ext>
            </a:extLst>
          </p:cNvPr>
          <p:cNvSpPr txBox="1"/>
          <p:nvPr/>
        </p:nvSpPr>
        <p:spPr>
          <a:xfrm>
            <a:off x="6290051" y="1268202"/>
            <a:ext cx="4786945" cy="208672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36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3600" b="1">
                <a:ea typeface="+mn-lt"/>
                <a:cs typeface="+mn-lt"/>
              </a:rPr>
              <a:t>kkeipert@nvidia.com</a:t>
            </a:r>
            <a:endParaRPr lang="en-US" sz="3600"/>
          </a:p>
          <a:p>
            <a:pPr>
              <a:lnSpc>
                <a:spcPct val="90000"/>
              </a:lnSpc>
            </a:pPr>
            <a:endParaRPr lang="en-US" sz="3600" b="1" dirty="0"/>
          </a:p>
          <a:p>
            <a:pPr>
              <a:lnSpc>
                <a:spcPct val="90000"/>
              </a:lnSpc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427548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These apply to any language coding for GPU, but are especially important for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Avoid data movement to/from GPU and CPU 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 as much as you can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“What happens on the GPU, stays on the GPU”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Look for loops and arrays to achieve performance improvements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port string handling or integer computations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Avoid divergence and complex logic branching (GPU is SIMT)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When “porting” to GPU, intermediate code can be slower than CPUs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be surprised, don’t give up – profile!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Giving the GPU enough work to amortize data movement?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D964-C5E4-4F72-89D8-A5EA989AEA54}"/>
              </a:ext>
            </a:extLst>
          </p:cNvPr>
          <p:cNvSpPr txBox="1"/>
          <p:nvPr/>
        </p:nvSpPr>
        <p:spPr>
          <a:xfrm>
            <a:off x="8456481" y="3033708"/>
            <a:ext cx="1998881" cy="1061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  <a:latin typeface="Trebuchet MS"/>
              </a:rPr>
              <a:t>"Locality is efficiency,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Efficiency is power,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Power is performance,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Performance is king"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-Bill Dally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9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4AB-72B4-4126-AF7D-D02B036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</p:spTree>
    <p:extLst>
      <p:ext uri="{BB962C8B-B14F-4D97-AF65-F5344CB8AC3E}">
        <p14:creationId xmlns:p14="http://schemas.microsoft.com/office/powerpoint/2010/main" val="7220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1520363"/>
            <a:ext cx="4732583" cy="4425350"/>
          </a:xfrm>
        </p:spPr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Language “Directives” tell compilers about the code and how to build for </a:t>
            </a:r>
            <a:r>
              <a:rPr lang="en-US" sz="1800">
                <a:latin typeface="Trebuchet MS"/>
              </a:rPr>
              <a:t>target architecture (descriptive)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Let compilers and runtime do the work for us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They appear as “comments” so if the compiler doesn’t understand the pragma, it is ignored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OpenMP for Fortran and C/C++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OpenACC</a:t>
            </a:r>
            <a:r>
              <a:rPr lang="en-US" sz="1800" dirty="0">
                <a:latin typeface="Trebuchet MS"/>
              </a:rPr>
              <a:t> for Fortran and C/C++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Compiled Languages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6BA0B41-CE56-47AE-AD85-E6E5976AD594}"/>
              </a:ext>
            </a:extLst>
          </p:cNvPr>
          <p:cNvSpPr/>
          <p:nvPr/>
        </p:nvSpPr>
        <p:spPr>
          <a:xfrm>
            <a:off x="5334000" y="2133606"/>
            <a:ext cx="5384524" cy="371892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#pragma acc loop 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 j &lt; N;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!$acc loop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1, N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a(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0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do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end parallel</a:t>
            </a:r>
          </a:p>
        </p:txBody>
      </p:sp>
    </p:spTree>
    <p:extLst>
      <p:ext uri="{BB962C8B-B14F-4D97-AF65-F5344CB8AC3E}">
        <p14:creationId xmlns:p14="http://schemas.microsoft.com/office/powerpoint/2010/main" val="23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 and The JIT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Language “Directives” tell compilers about the code and how to build it for a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is designed to be an interpreted language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No compilation or static typing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“Interactive”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JIT = “Just in Time” Compiler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Compiles or creates object code “on the fly”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Combines interactivity and compilation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Allows for computationally intensive sections of Python code to be run on GPU (or multi-core CPU)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JIT Compiler</a:t>
            </a:r>
          </a:p>
        </p:txBody>
      </p:sp>
    </p:spTree>
    <p:extLst>
      <p:ext uri="{BB962C8B-B14F-4D97-AF65-F5344CB8AC3E}">
        <p14:creationId xmlns:p14="http://schemas.microsoft.com/office/powerpoint/2010/main" val="33883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is a just-in-time (JIT), type-specializing, </a:t>
            </a:r>
            <a:r>
              <a:rPr lang="en-US" sz="1800" u="sng" dirty="0">
                <a:latin typeface="Trebuchet MS"/>
              </a:rPr>
              <a:t>function</a:t>
            </a:r>
            <a:r>
              <a:rPr lang="en-US" sz="1800" dirty="0">
                <a:latin typeface="Trebuchet MS"/>
              </a:rPr>
              <a:t> compiler for accelerating numerically-focused Python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It has a </a:t>
            </a:r>
            <a:r>
              <a:rPr lang="en-US" sz="1600" u="sng" dirty="0">
                <a:latin typeface="Trebuchet MS"/>
              </a:rPr>
              <a:t>numerical</a:t>
            </a:r>
            <a:r>
              <a:rPr lang="en-US" sz="1600" dirty="0">
                <a:latin typeface="Trebuchet MS"/>
              </a:rPr>
              <a:t> focus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latin typeface="Trebuchet MS"/>
              </a:rPr>
              <a:t>Type-specializing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Trebuchet MS"/>
              </a:rPr>
              <a:t>Numba</a:t>
            </a:r>
            <a:r>
              <a:rPr lang="en-US" sz="1400" dirty="0">
                <a:latin typeface="Trebuchet MS"/>
              </a:rPr>
              <a:t> generates a specialized implementation for the specific data types you are using or specifying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Python functions are designed to operate on generic data types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rebuchet MS"/>
              </a:rPr>
              <a:t>Typically, you only will call a function with a small number of argument types (simple functions)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Allows </a:t>
            </a:r>
            <a:r>
              <a:rPr lang="en-US" sz="1400" err="1">
                <a:solidFill>
                  <a:schemeClr val="bg1"/>
                </a:solidFill>
              </a:rPr>
              <a:t>Numba</a:t>
            </a:r>
            <a:r>
              <a:rPr lang="en-US" sz="1400" dirty="0">
                <a:solidFill>
                  <a:schemeClr val="bg1"/>
                </a:solidFill>
              </a:rPr>
              <a:t> to generate fast implementation for each set of types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Not every Python function can be compiled (subset of Python and NumPy)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trike="sngStrike">
                <a:latin typeface="Trebuchet MS"/>
              </a:rPr>
              <a:t>Async features, class definitions, set/dict/generater comprehensions, generator delegation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functions with high arithmetic intensity (e.g. chunky loops)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02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Typically enabled by applying a </a:t>
            </a:r>
            <a:r>
              <a:rPr lang="en-US" sz="1800" i="1" dirty="0">
                <a:latin typeface="Trebuchet MS"/>
              </a:rPr>
              <a:t>decorator</a:t>
            </a:r>
            <a:r>
              <a:rPr lang="en-US" sz="1800" dirty="0">
                <a:latin typeface="Trebuchet MS"/>
              </a:rPr>
              <a:t> to a Python function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By definition, a decorator is a function that takes another function and extends the behavior of the latter function </a:t>
            </a:r>
            <a:r>
              <a:rPr lang="en-US" sz="1600" i="1" dirty="0">
                <a:latin typeface="Trebuchet MS"/>
              </a:rPr>
              <a:t>without</a:t>
            </a:r>
            <a:r>
              <a:rPr lang="en-US" sz="1600" dirty="0">
                <a:latin typeface="Trebuchet MS"/>
              </a:rPr>
              <a:t> explicitly modifying 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Functions that transform Python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Decorators used in this workshop: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@jit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@cuda.jit</a:t>
            </a:r>
            <a:endParaRPr lang="en-US" sz="1600"/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5255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runs inside the standard Python interpreter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400"/>
              <a:t>Can target the CPU, either single-core or multiple-cores, or GPU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Uses LLVM to compile Python functions (comes with Numba)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first time the function is called, the compiler creates a machine code implementation for inputs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Saves the original python implementation as .</a:t>
            </a:r>
            <a:r>
              <a:rPr lang="en-US" sz="1400" err="1"/>
              <a:t>py_func</a:t>
            </a:r>
            <a:endParaRPr lang="en-US" sz="14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Can test compiled function against original Python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Subsequent calls to function use machine code (much faster)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create compiled code prior to running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Types (</a:t>
            </a:r>
            <a:r>
              <a:rPr lang="en-US" sz="1600" err="1"/>
              <a:t>dtypes</a:t>
            </a:r>
            <a:r>
              <a:rPr lang="en-US" sz="1600"/>
              <a:t>):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bool_, int8, int16, int32, int64, uint8, uint16, uint32, uint64, float16, float32, float64, numpy.complex64, numpy.complex128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56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NumPy has the concept of universal functions ("</a:t>
            </a:r>
            <a:r>
              <a:rPr lang="en-US" sz="1800" err="1">
                <a:latin typeface="Trebuchet MS"/>
              </a:rPr>
              <a:t>ufuncs</a:t>
            </a:r>
            <a:r>
              <a:rPr lang="en-US" sz="1800" dirty="0">
                <a:latin typeface="Trebuchet MS"/>
              </a:rPr>
              <a:t>")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Functions that can take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arrays of varying dimensions (ndarray) and operate on them </a:t>
            </a:r>
            <a:r>
              <a:rPr lang="en-US" sz="1600" dirty="0">
                <a:solidFill>
                  <a:srgbClr val="FF0000"/>
                </a:solidFill>
                <a:latin typeface="Trebuchet MS"/>
              </a:rPr>
              <a:t>element-by-element</a:t>
            </a:r>
            <a:r>
              <a:rPr lang="en-US" sz="1600" dirty="0">
                <a:latin typeface="Trebuchet MS"/>
              </a:rPr>
              <a:t> (loop)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Perfect for processing on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 create compiled </a:t>
            </a:r>
            <a:r>
              <a:rPr lang="en-US" sz="1800" err="1">
                <a:latin typeface="Trebuchet MS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is not easy to do by hand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makes it easy for us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Write ufuncs to operate on scalars</a:t>
            </a:r>
            <a:endParaRPr lang="en-US" sz="1500" dirty="0">
              <a:latin typeface="Trebuchet MS"/>
            </a:endParaRP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>
                <a:latin typeface="Trebuchet MS"/>
              </a:rPr>
              <a:t>Numba generates the surrounding loop/kernel</a:t>
            </a:r>
            <a:endParaRPr lang="en-US" sz="1500" dirty="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Universal Functions</a:t>
            </a:r>
          </a:p>
        </p:txBody>
      </p:sp>
    </p:spTree>
    <p:extLst>
      <p:ext uri="{BB962C8B-B14F-4D97-AF65-F5344CB8AC3E}">
        <p14:creationId xmlns:p14="http://schemas.microsoft.com/office/powerpoint/2010/main" val="42565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CPU</a:t>
            </a:r>
          </a:p>
        </p:txBody>
      </p:sp>
    </p:spTree>
    <p:extLst>
      <p:ext uri="{BB962C8B-B14F-4D97-AF65-F5344CB8AC3E}">
        <p14:creationId xmlns:p14="http://schemas.microsoft.com/office/powerpoint/2010/main" val="37642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5667555" y="4130049"/>
            <a:ext cx="3408305" cy="275152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 dirty="0"/>
          </a:p>
          <a:p>
            <a:pPr>
              <a:lnSpc>
                <a:spcPct val="90000"/>
              </a:lnSpc>
            </a:pPr>
            <a:endParaRPr lang="en-US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71D27-3E99-4008-A8A7-BE0567644729}"/>
              </a:ext>
            </a:extLst>
          </p:cNvPr>
          <p:cNvSpPr txBox="1"/>
          <p:nvPr/>
        </p:nvSpPr>
        <p:spPr>
          <a:xfrm>
            <a:off x="5628736" y="1678415"/>
            <a:ext cx="3297441" cy="175432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Trebuchet MS"/>
              </a:rPr>
              <a:t>Jonathan Skone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Walter Alvarado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Jeff Layton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Marc West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0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Python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336136"/>
            <a:ext cx="6500430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380" y="1416569"/>
            <a:ext cx="3586762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Simple vector addition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Contains one function that </a:t>
            </a:r>
            <a:r>
              <a:rPr lang="en-US" sz="1800">
                <a:latin typeface="Trebuchet MS"/>
              </a:rPr>
              <a:t>does virtually all of the computation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This is our starting point</a:t>
            </a:r>
            <a:endParaRPr lang="en-US" sz="1600" dirty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2283-1471-4784-BDA7-2B58ECBDBF3E}"/>
              </a:ext>
            </a:extLst>
          </p:cNvPr>
          <p:cNvSpPr txBox="1"/>
          <p:nvPr/>
        </p:nvSpPr>
        <p:spPr>
          <a:xfrm>
            <a:off x="5900468" y="1372738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49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Example (Single Core)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7AC62-D0CB-4220-B7D6-614661D3535A}"/>
              </a:ext>
            </a:extLst>
          </p:cNvPr>
          <p:cNvGrpSpPr/>
          <p:nvPr/>
        </p:nvGrpSpPr>
        <p:grpSpPr>
          <a:xfrm>
            <a:off x="1181789" y="2091479"/>
            <a:ext cx="3701891" cy="313932"/>
            <a:chOff x="4124018" y="2937635"/>
            <a:chExt cx="3701891" cy="3139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D49213-126A-4C7A-8414-9615771D18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018" y="3086100"/>
              <a:ext cx="17654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1B961-E96B-4EA6-8484-0D5C37C722C6}"/>
                </a:ext>
              </a:extLst>
            </p:cNvPr>
            <p:cNvSpPr txBox="1"/>
            <p:nvPr/>
          </p:nvSpPr>
          <p:spPr>
            <a:xfrm>
              <a:off x="5874734" y="2937635"/>
              <a:ext cx="1951175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Decorator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C910AD-FAD8-4CFB-B06B-61C5FFE4A23D}"/>
              </a:ext>
            </a:extLst>
          </p:cNvPr>
          <p:cNvGrpSpPr/>
          <p:nvPr/>
        </p:nvGrpSpPr>
        <p:grpSpPr>
          <a:xfrm>
            <a:off x="2120236" y="2369041"/>
            <a:ext cx="2791010" cy="420471"/>
            <a:chOff x="5703683" y="4499572"/>
            <a:chExt cx="2791010" cy="42047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8133C60-93D3-40EA-B5A7-295C0A4BA896}"/>
                </a:ext>
              </a:extLst>
            </p:cNvPr>
            <p:cNvSpPr/>
            <p:nvPr/>
          </p:nvSpPr>
          <p:spPr>
            <a:xfrm>
              <a:off x="5703683" y="4499572"/>
              <a:ext cx="362139" cy="420471"/>
            </a:xfrm>
            <a:prstGeom prst="rightBrace">
              <a:avLst>
                <a:gd name="adj1" fmla="val 1833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C581B1-4779-4617-B957-202844AFF7D2}"/>
                </a:ext>
              </a:extLst>
            </p:cNvPr>
            <p:cNvSpPr txBox="1"/>
            <p:nvPr/>
          </p:nvSpPr>
          <p:spPr>
            <a:xfrm>
              <a:off x="6065822" y="4515086"/>
              <a:ext cx="2428871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to be compiled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36" y="1416569"/>
            <a:ext cx="3897746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Compile for CPU (use defaults)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@jit is the </a:t>
            </a: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“decorator”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Lets the compiler decide how to proceed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Compile happens at first function use: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Infers the argument types at call time, and generates optimized code based on this information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Uses</a:t>
            </a:r>
            <a:r>
              <a:rPr lang="en-US" sz="1800">
                <a:latin typeface="Trebuchet MS"/>
              </a:rPr>
              <a:t> default params for @</a:t>
            </a:r>
            <a:r>
              <a:rPr lang="en-US" sz="1800" dirty="0">
                <a:latin typeface="Trebuchet MS"/>
              </a:rPr>
              <a:t>jit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Try running the same cell multiple times – does the wall clock change?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Why or why not?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8937-98E2-41B4-BAED-ECF7D9C59A31}"/>
              </a:ext>
            </a:extLst>
          </p:cNvPr>
          <p:cNvSpPr txBox="1"/>
          <p:nvPr/>
        </p:nvSpPr>
        <p:spPr>
          <a:xfrm>
            <a:off x="570637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Compiled a Python function (code and Python interface) just before it was </a:t>
            </a:r>
            <a:r>
              <a:rPr lang="en-US" sz="1800" u="sng" dirty="0">
                <a:latin typeface="Trebuchet MS"/>
              </a:rPr>
              <a:t>first</a:t>
            </a:r>
            <a:r>
              <a:rPr lang="en-US" sz="1800" dirty="0">
                <a:latin typeface="Trebuchet MS"/>
              </a:rPr>
              <a:t> used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Used default @jit parameters (we’ll find out what some of those 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Executed the function along with the Python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Since this is executed on the CPU, no data movement was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Sounds simple but a great deal of work was done (thank you </a:t>
            </a: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@jit</a:t>
            </a:r>
            <a:r>
              <a:rPr lang="en-US" sz="1800">
                <a:latin typeface="Trebuchet MS"/>
              </a:rPr>
              <a:t> decorator has several parameters that can be very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@jit(cache=True)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File-based cache of compiled function, stored in $NUMBA_CACHE_DIR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@jit(parallel=True)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Automatic parallelization (plus optimizations) in the function known to have parallel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@jit(nopython=True)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By default, if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can’t compile function, it leaves the code in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This option tells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</a:t>
            </a:r>
            <a:r>
              <a:rPr lang="en-US" sz="1600" b="1" i="1" dirty="0">
                <a:latin typeface="Trebuchet MS"/>
              </a:rPr>
              <a:t>not</a:t>
            </a:r>
            <a:r>
              <a:rPr lang="en-US" sz="1600" dirty="0">
                <a:latin typeface="Trebuchet MS"/>
              </a:rPr>
              <a:t> to do this. Instead,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gives an error and stops.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PARALLEL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By default, if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cannot compile the Python code, it will leave the Python in place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It doesn’t get compiled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can turn off this behavior with the option, “</a:t>
            </a:r>
            <a:r>
              <a:rPr lang="en-US" sz="1800" err="1">
                <a:latin typeface="Trebuchet MS"/>
              </a:rPr>
              <a:t>nopython</a:t>
            </a:r>
            <a:r>
              <a:rPr lang="en-US" sz="1800" dirty="0">
                <a:latin typeface="Trebuchet MS"/>
              </a:rPr>
              <a:t>=True”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If it can’t compile,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will throw an error.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"parallel" allows the compiler to parallelize for all CPU cores 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Default compilation = targets a single core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sz="1800" dirty="0">
              <a:latin typeface="Trebuchet MS"/>
            </a:endParaRP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dirty="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F155F-1576-4F0B-B6A1-C197E558C9B8}"/>
              </a:ext>
            </a:extLst>
          </p:cNvPr>
          <p:cNvSpPr txBox="1"/>
          <p:nvPr/>
        </p:nvSpPr>
        <p:spPr>
          <a:xfrm>
            <a:off x="569343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24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CACHE=TRUE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If you want to save the compiled code in a cache, you can use the option, “cache=True”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08C5F-EFC8-4174-BFD6-AE6736ABDF27}"/>
              </a:ext>
            </a:extLst>
          </p:cNvPr>
          <p:cNvSpPr txBox="1"/>
          <p:nvPr/>
        </p:nvSpPr>
        <p:spPr>
          <a:xfrm>
            <a:off x="5706374" y="133391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376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11" y="661226"/>
            <a:ext cx="10426523" cy="590931"/>
          </a:xfrm>
        </p:spPr>
        <p:txBody>
          <a:bodyPr/>
          <a:lstStyle/>
          <a:p>
            <a:r>
              <a:rPr lang="en-US"/>
              <a:t>@JIT CPU Example with PARALLEL and CACHE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 recommend using this option set, adding parallel after</a:t>
            </a:r>
            <a:r>
              <a:rPr lang="en-US" sz="1800" dirty="0">
                <a:latin typeface="Trebuchet MS"/>
              </a:rPr>
              <a:t> you are happy with the performance on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4594A-1BB0-472C-BA35-E5514EFDF68B}"/>
              </a:ext>
            </a:extLst>
          </p:cNvPr>
          <p:cNvSpPr txBox="1"/>
          <p:nvPr/>
        </p:nvSpPr>
        <p:spPr>
          <a:xfrm>
            <a:off x="5706374" y="1372738"/>
            <a:ext cx="113091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66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A66B-2E42-47E8-BCB0-BA02277E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A751-F39E-4632-BD79-BCFD286D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Note that we can’t use @jit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have to use either @cuda.jit or @vectorize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If you like, try replacing @jit with @cuda.jit and trying executing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For GPUs, we need to write code that addresses list (arrays)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Effectively means we'll be using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While you experiment with @cuda.jit, let's continue with @vectorize</a:t>
            </a:r>
          </a:p>
        </p:txBody>
      </p:sp>
    </p:spTree>
    <p:extLst>
      <p:ext uri="{BB962C8B-B14F-4D97-AF65-F5344CB8AC3E}">
        <p14:creationId xmlns:p14="http://schemas.microsoft.com/office/powerpoint/2010/main" val="6809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</a:t>
            </a:r>
            <a:r>
              <a:rPr lang="en-US" err="1"/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85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/>
              <a:t>ufunc</a:t>
            </a:r>
            <a:r>
              <a:rPr lang="en-US" sz="1800"/>
              <a:t> = universal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Vectorized wrapper for a function that takes a specific number of inputs with a specific number of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NumPy can use </a:t>
            </a:r>
            <a:r>
              <a:rPr lang="en-US" sz="1800" err="1"/>
              <a:t>ufunc</a:t>
            </a:r>
            <a:r>
              <a:rPr lang="en-US" sz="1800"/>
              <a:t> arrays of varying dimensions, or scalars, and operate on them element-by-element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Perfect for GPUs!! </a:t>
            </a:r>
            <a:r>
              <a:rPr lang="en-US" sz="1800" b="1"/>
              <a:t>Same operation on each element in an array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algn="ctr"/>
            <a:r>
              <a:rPr lang="en-US">
                <a:solidFill>
                  <a:srgbClr val="FF0000"/>
                </a:solidFill>
              </a:rPr>
              <a:t>https://docs.scipy.org/doc/numpy-1.15.1/reference/ufuncs.html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UFUNCS</a:t>
            </a:r>
          </a:p>
        </p:txBody>
      </p:sp>
    </p:spTree>
    <p:extLst>
      <p:ext uri="{BB962C8B-B14F-4D97-AF65-F5344CB8AC3E}">
        <p14:creationId xmlns:p14="http://schemas.microsoft.com/office/powerpoint/2010/main" val="5805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Writing NumPy </a:t>
            </a:r>
            <a:r>
              <a:rPr lang="en-US" sz="1800" err="1"/>
              <a:t>ufuncs</a:t>
            </a:r>
            <a:r>
              <a:rPr lang="en-US" sz="1800"/>
              <a:t> isn’t easy (need to write C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makes it easier to write </a:t>
            </a:r>
            <a:r>
              <a:rPr lang="en-US" sz="1800" err="1"/>
              <a:t>ufuncs</a:t>
            </a:r>
            <a:endParaRPr lang="en-US" sz="18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compile a pure Python function into a </a:t>
            </a:r>
            <a:r>
              <a:rPr lang="en-US" sz="1600" err="1"/>
              <a:t>ufunc</a:t>
            </a:r>
            <a:endParaRPr lang="en-US" sz="16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Operates over NumPy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@vectorize decorator allows Python functions taking </a:t>
            </a:r>
            <a:r>
              <a:rPr lang="en-US" sz="1800" u="sng"/>
              <a:t>scalar inputs</a:t>
            </a:r>
            <a:r>
              <a:rPr lang="en-US" sz="1800"/>
              <a:t> to be used as NumPy </a:t>
            </a:r>
            <a:r>
              <a:rPr lang="en-US" sz="1800" err="1"/>
              <a:t>ufuncs</a:t>
            </a:r>
            <a:r>
              <a:rPr lang="en-US" sz="1800"/>
              <a:t>  (i.e. write with scalar inputs/operations, run with </a:t>
            </a:r>
            <a:r>
              <a:rPr lang="en-US" sz="1800" err="1"/>
              <a:t>Numpy</a:t>
            </a:r>
            <a:r>
              <a:rPr lang="en-US" sz="1800"/>
              <a:t>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Great option for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write the function as if it were operating on scalars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will generate surrounding loop (or kernel)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165B35-D780-4A3B-B306-3867F044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34" y="84551"/>
            <a:ext cx="8004132" cy="60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Function has to be written as element-by-element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The </a:t>
            </a:r>
            <a:r>
              <a:rPr lang="en-US" sz="1600" u="sng" dirty="0">
                <a:latin typeface="Trebuchet MS"/>
              </a:rPr>
              <a:t>same </a:t>
            </a:r>
            <a:r>
              <a:rPr lang="en-US" sz="1600" dirty="0">
                <a:latin typeface="Trebuchet MS"/>
              </a:rPr>
              <a:t>operation on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Only 1 return variable allowed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Return a scalar result value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C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 dirty="0">
                <a:latin typeface="Consolas"/>
              </a:rPr>
              <a:t>double f(double a, double b);</a:t>
            </a:r>
            <a:endParaRPr lang="en-US" sz="1500" dirty="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endParaRPr lang="en-US" sz="1600" dirty="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 b="1" dirty="0">
                <a:latin typeface="Consolas"/>
              </a:rPr>
              <a:t>@vectorize</a:t>
            </a:r>
            <a:r>
              <a:rPr lang="en-US" sz="1500" dirty="0">
                <a:latin typeface="Consolas"/>
              </a:rPr>
              <a:t>([float64(float64, float64)])</a:t>
            </a:r>
            <a:endParaRPr lang="en-US" sz="1500" dirty="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9C7F-4706-432F-86AF-78D2FC49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94327"/>
            <a:ext cx="9976104" cy="590931"/>
          </a:xfrm>
        </p:spPr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47E7-91C1-4E46-9904-271096AC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02" y="1324420"/>
            <a:ext cx="9981855" cy="392908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There are two options with the @vectorize decorator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Eager, or decoration-time, compilation. </a:t>
            </a:r>
            <a:endParaRPr lang="en-US" sz="16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Lazy, or call-time, compilation. </a:t>
            </a:r>
            <a:endParaRPr lang="en-US" sz="16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Decoration-time compilation uses a type signature with the decorator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/>
                <a:cs typeface="Courier New"/>
              </a:rPr>
              <a:t>@vectorize(['float32(float32, float32)’])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You can specify more than one data type if you use more than one data type in your code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Call-time compilation (Dynamic </a:t>
            </a:r>
            <a:r>
              <a:rPr lang="en-US" sz="1800" dirty="0" err="1">
                <a:latin typeface="Trebuchet MS"/>
              </a:rPr>
              <a:t>UFunc</a:t>
            </a:r>
            <a:r>
              <a:rPr lang="en-US" sz="1800" dirty="0">
                <a:latin typeface="Trebuchet MS"/>
              </a:rPr>
              <a:t>)</a:t>
            </a:r>
            <a:endParaRPr lang="en-US" sz="1800" dirty="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No data type signature(s)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creates compiled code for data type when it is first called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 dirty="0">
              <a:latin typeface="Trebuchet MS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</a:rPr>
              <a:t>Best Practice:</a:t>
            </a:r>
            <a:endParaRPr lang="en-US" sz="1600" dirty="0">
              <a:latin typeface="Trebuchet MS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u="sng">
                <a:latin typeface="Trebuchet MS"/>
              </a:rPr>
              <a:t>If you require precise support for various type signatures, specify them in the vectorize decorator</a:t>
            </a:r>
            <a:endParaRPr lang="en-US" sz="1600" u="sng" dirty="0">
              <a:latin typeface="Trebuchet M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5841-2DD2-45D5-8408-F4A308133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17975"/>
            <a:ext cx="9976104" cy="525463"/>
          </a:xfrm>
        </p:spPr>
        <p:txBody>
          <a:bodyPr/>
          <a:lstStyle/>
          <a:p>
            <a:r>
              <a:rPr lang="en-US"/>
              <a:t>Type Signatures</a:t>
            </a:r>
          </a:p>
        </p:txBody>
      </p:sp>
    </p:spTree>
    <p:extLst>
      <p:ext uri="{BB962C8B-B14F-4D97-AF65-F5344CB8AC3E}">
        <p14:creationId xmlns:p14="http://schemas.microsoft.com/office/powerpoint/2010/main" val="3752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No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@vectorize - Python functions taking scalar input arguments to be used as NumPy </a:t>
            </a:r>
            <a:r>
              <a:rPr lang="en-US" sz="1600" dirty="0">
                <a:latin typeface="Trebuchet MS"/>
                <a:hlinkClick r:id="rId3"/>
              </a:rPr>
              <a:t>ufuncs</a:t>
            </a:r>
            <a:endParaRPr lang="en-US" sz="1600" dirty="0">
              <a:latin typeface="Trebuchet MS"/>
            </a:endParaRP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</a:rPr>
              <a:t>No type signature (call time compilation)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</a:rPr>
              <a:t>You are only allowed one return value. Has to be written like a scalar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NumPy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 resulting from @vectorize automatically inherit features such as reduction, accumulation or broadcasting. (e.g. f.accumulate())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</a:rPr>
              <a:t>This example uses the default targets (single CPU)</a:t>
            </a:r>
            <a:endParaRPr lang="en-US" sz="1400" kern="0" dirty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CBA31-63ED-4CFF-A4A6-8BFB9CF3773D}"/>
              </a:ext>
            </a:extLst>
          </p:cNvPr>
          <p:cNvSpPr txBox="1"/>
          <p:nvPr/>
        </p:nvSpPr>
        <p:spPr>
          <a:xfrm>
            <a:off x="5796951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1.2.5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11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Decorator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does not compile the decorated function when it is encountered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creates compiled code only when the function “Add” is used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35254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Define a “type signature”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“Decorator-time compilation”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67D83-E39B-491C-A493-B7F6818EB828}"/>
              </a:ext>
            </a:extLst>
          </p:cNvPr>
          <p:cNvSpPr txBox="1"/>
          <p:nvPr/>
        </p:nvSpPr>
        <p:spPr>
          <a:xfrm>
            <a:off x="5900468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1.2.6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10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Decorator with type signature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the function “Add” when the decorator is encountered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“vectorize” allows Python functions taking scalar input arguments to be used as NumPy </a:t>
            </a:r>
            <a:r>
              <a:rPr lang="en-US" sz="1800" dirty="0">
                <a:latin typeface="Trebuchet MS"/>
                <a:hlinkClick r:id="rId2"/>
              </a:rPr>
              <a:t>ufuncs</a:t>
            </a:r>
            <a:endParaRPr lang="en-US" sz="1800" dirty="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Not easy to write a </a:t>
            </a:r>
            <a:r>
              <a:rPr lang="en-US" sz="1600" dirty="0" err="1">
                <a:latin typeface="Trebuchet MS"/>
              </a:rPr>
              <a:t>ufunc</a:t>
            </a:r>
            <a:r>
              <a:rPr lang="en-US" sz="1600" dirty="0">
                <a:latin typeface="Trebuchet MS"/>
              </a:rPr>
              <a:t> (need to write C code)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can compile a pure Python function into a </a:t>
            </a:r>
            <a:r>
              <a:rPr lang="en-US" sz="1600" dirty="0" err="1">
                <a:latin typeface="Trebuchet MS"/>
              </a:rPr>
              <a:t>ufunc</a:t>
            </a:r>
            <a:r>
              <a:rPr lang="en-US" sz="1600" dirty="0">
                <a:latin typeface="Trebuchet MS"/>
              </a:rPr>
              <a:t> that operates over NumPy arrays as fast as traditional </a:t>
            </a:r>
            <a:r>
              <a:rPr lang="en-US" sz="1600" dirty="0" err="1">
                <a:latin typeface="Trebuchet MS"/>
              </a:rPr>
              <a:t>ufuncs</a:t>
            </a:r>
            <a:r>
              <a:rPr lang="en-US" sz="1600" dirty="0">
                <a:latin typeface="Trebuchet MS"/>
              </a:rPr>
              <a:t> written in C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1302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761067"/>
            <a:ext cx="9948672" cy="412719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Type signature: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float32(float32, float32) = “return type” (“input type”, “input type”)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Just like C – only one return. Any data that you wanted return is done through function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Example: d = jeff(</a:t>
            </a:r>
            <a:r>
              <a:rPr lang="en-US" sz="1500" err="1"/>
              <a:t>a,b,c</a:t>
            </a:r>
            <a:r>
              <a:rPr lang="en-US" sz="1500"/>
              <a:t>)   “d” is returned but if data in “c” is changed, it is returned through the function statement (no need to use a Python “return”)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Targets default architecture – single threaded CPU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to vectorize. Single return</a:t>
            </a:r>
          </a:p>
        </p:txBody>
      </p:sp>
    </p:spTree>
    <p:extLst>
      <p:ext uri="{BB962C8B-B14F-4D97-AF65-F5344CB8AC3E}">
        <p14:creationId xmlns:p14="http://schemas.microsoft.com/office/powerpoint/2010/main" val="20497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How to we specify “targets” for the compilation?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What targets do we have?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cpu</a:t>
            </a:r>
            <a:r>
              <a:rPr lang="en-US" sz="16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“parallel”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cuda</a:t>
            </a:r>
            <a:r>
              <a:rPr lang="en-US" sz="1600"/>
              <a:t>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Specifically target the “</a:t>
            </a:r>
            <a:r>
              <a:rPr lang="en-US" sz="1800" err="1"/>
              <a:t>cpu</a:t>
            </a:r>
            <a:r>
              <a:rPr lang="en-US" sz="18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Single thread 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7E768-472A-4C11-91F8-B06A8AE1F2F9}"/>
              </a:ext>
            </a:extLst>
          </p:cNvPr>
          <p:cNvSpPr txBox="1"/>
          <p:nvPr/>
        </p:nvSpPr>
        <p:spPr>
          <a:xfrm>
            <a:off x="5835770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1.2.7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59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parallel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target=‘parallel')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 “parallel” (multi-core CPU)</a:t>
            </a: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97D0C-FA43-4191-9E72-CAD9B847AB45}"/>
              </a:ext>
            </a:extLst>
          </p:cNvPr>
          <p:cNvSpPr txBox="1"/>
          <p:nvPr/>
        </p:nvSpPr>
        <p:spPr>
          <a:xfrm>
            <a:off x="5719313" y="138567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43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D3D-AE92-485A-896A-61C65468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/>
          <a:lstStyle/>
          <a:p>
            <a:r>
              <a:rPr lang="en-US" sz="4400" i="1"/>
              <a:t>Simple Example with Loops</a:t>
            </a:r>
          </a:p>
        </p:txBody>
      </p:sp>
    </p:spTree>
    <p:extLst>
      <p:ext uri="{BB962C8B-B14F-4D97-AF65-F5344CB8AC3E}">
        <p14:creationId xmlns:p14="http://schemas.microsoft.com/office/powerpoint/2010/main" val="15242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3955049" y="1176400"/>
            <a:ext cx="7160935" cy="408111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>
                <a:ea typeface="+mn-lt"/>
                <a:cs typeface="+mn-lt"/>
              </a:rPr>
              <a:t>Slides and Notebook:</a:t>
            </a:r>
          </a:p>
          <a:p>
            <a:pPr algn="l">
              <a:lnSpc>
                <a:spcPct val="90000"/>
              </a:lnSpc>
            </a:pPr>
            <a:r>
              <a:rPr lang="en-US" sz="2400" b="1" dirty="0">
                <a:ea typeface="+mn-lt"/>
                <a:cs typeface="+mn-lt"/>
                <a:hlinkClick r:id="rId2"/>
              </a:rPr>
              <a:t>https://github.com/keipertk/uc-pygpu-workshop</a:t>
            </a:r>
            <a:endParaRPr lang="en-US" sz="24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b="1"/>
              <a:t>Office Hours:</a:t>
            </a: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b="1"/>
              <a:t>30-min Blocks, 1-4p CST</a:t>
            </a: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b="1"/>
              <a:t>Link to sign-up form on event invitation</a:t>
            </a: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b="1" u="sng"/>
              <a:t>Topics</a:t>
            </a:r>
            <a:endParaRPr lang="en-US" sz="2400" b="1" u="sng" dirty="0"/>
          </a:p>
          <a:p>
            <a:pPr>
              <a:lnSpc>
                <a:spcPct val="90000"/>
              </a:lnSpc>
            </a:pPr>
            <a:r>
              <a:rPr lang="en-US" sz="2400" i="1"/>
              <a:t>Python GPU Programming</a:t>
            </a:r>
          </a:p>
          <a:p>
            <a:pPr>
              <a:lnSpc>
                <a:spcPct val="90000"/>
              </a:lnSpc>
            </a:pPr>
            <a:r>
              <a:rPr lang="en-US" sz="2400" i="1"/>
              <a:t>CUDA C/C++</a:t>
            </a:r>
          </a:p>
          <a:p>
            <a:pPr>
              <a:lnSpc>
                <a:spcPct val="90000"/>
              </a:lnSpc>
            </a:pPr>
            <a:r>
              <a:rPr lang="en-US" sz="2400" i="1"/>
              <a:t>GPU Porting Strategy</a:t>
            </a:r>
          </a:p>
          <a:p>
            <a:pPr>
              <a:lnSpc>
                <a:spcPct val="90000"/>
              </a:lnSpc>
            </a:pPr>
            <a:r>
              <a:rPr lang="en-US" sz="2400" i="1">
                <a:ea typeface="+mn-lt"/>
                <a:cs typeface="+mn-lt"/>
              </a:rPr>
              <a:t>Performance Profiling and Developer Tools</a:t>
            </a: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4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from time import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numba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 import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jit</a:t>
            </a:r>
            <a:endParaRPr lang="en-US" sz="11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@jit</a:t>
            </a:r>
          </a:p>
          <a:p>
            <a:pPr lvl="0"/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def Add(a, b, c):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    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len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(a)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    for 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 in range(0, 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        c[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] = a[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] + b[</a:t>
            </a:r>
            <a:r>
              <a:rPr lang="en-US" sz="110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    # end for</a:t>
            </a:r>
          </a:p>
          <a:p>
            <a:pPr lvl="0"/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# Initialize arrays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N = 100000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A =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(N,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=np.float32)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B =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A.shape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C =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np.empty_like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(A,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Add arrays on CPU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r>
              <a:rPr lang="en-US" sz="1100" dirty="0">
                <a:solidFill>
                  <a:srgbClr val="FF0000"/>
                </a:solidFill>
                <a:latin typeface="Courier New"/>
                <a:cs typeface="Courier New"/>
              </a:rPr>
              <a:t>Add(A, B, C)</a:t>
            </a:r>
          </a:p>
          <a:p>
            <a:pPr lvl="0"/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print(C)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print('    Elapsed wall clock time = %g seconds.' % (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 - </a:t>
            </a:r>
            <a:r>
              <a:rPr lang="en-US" sz="1100" dirty="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) )</a:t>
            </a:r>
          </a:p>
          <a:p>
            <a:pPr lvl="0"/>
            <a:r>
              <a:rPr lang="en-US" sz="1100" dirty="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What if we use loops in our compiled function?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@jit is more general than @vectorize, and can work on many more types of calulcations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Why not stick with @jit?</a:t>
            </a:r>
            <a:endParaRPr lang="en-US" sz="1800" kern="0" dirty="0">
              <a:latin typeface="Trebuchet MS"/>
            </a:endParaRP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Numpy ufuncs inherit reduction, accumulation, </a:t>
            </a:r>
            <a:r>
              <a:rPr lang="en-US" sz="1600" kern="0" dirty="0">
                <a:latin typeface="Trebuchet MS"/>
                <a:ea typeface="MS PGothic"/>
              </a:rPr>
              <a:t>broadcasting</a:t>
            </a:r>
            <a:endParaRPr lang="en-US" sz="1600" kern="0" dirty="0">
              <a:latin typeface="Trebuchet MS"/>
            </a:endParaRP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</a:pPr>
            <a:endParaRPr lang="en-US" sz="1600" kern="0" dirty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F5368-771A-4A3D-9F3F-B2B2D1FE13B0}"/>
              </a:ext>
            </a:extLst>
          </p:cNvPr>
          <p:cNvSpPr txBox="1"/>
          <p:nvPr/>
        </p:nvSpPr>
        <p:spPr>
          <a:xfrm>
            <a:off x="5850287" y="1378314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1.2.9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4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compile </a:t>
            </a:r>
            <a:r>
              <a:rPr lang="en-US" sz="1800" err="1">
                <a:latin typeface="Trebuchet MS"/>
              </a:rPr>
              <a:t>Python+CUDA</a:t>
            </a:r>
            <a:r>
              <a:rPr lang="en-US" sz="1800">
                <a:latin typeface="Trebuchet MS"/>
              </a:rPr>
              <a:t> code (</a:t>
            </a:r>
            <a:r>
              <a:rPr lang="en-US" sz="1800" b="1" u="sng">
                <a:latin typeface="Trebuchet MS"/>
              </a:rPr>
              <a:t>you don’t have to learn CUDA</a:t>
            </a:r>
            <a:r>
              <a:rPr lang="en-US" sz="1800">
                <a:latin typeface="Trebuchet MS"/>
              </a:rPr>
              <a:t>!)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Compilation can give us some pretty great performance improvements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can target a single core or parallelize across all cores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Using all cores may not produce faster code, but not because of </a:t>
            </a:r>
            <a:r>
              <a:rPr lang="en-US" sz="1600" err="1"/>
              <a:t>Numba</a:t>
            </a:r>
            <a:endParaRPr lang="en-US" sz="16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is a good place to start using </a:t>
            </a:r>
            <a:r>
              <a:rPr lang="en-US" sz="1800" err="1">
                <a:latin typeface="Trebuchet MS"/>
              </a:rPr>
              <a:t>Numba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Limited to CPUs only </a:t>
            </a:r>
            <a:r>
              <a:rPr lang="en-US" sz="1600">
                <a:sym typeface="Wingdings" panose="05000000000000000000" pitchFamily="2" charset="2"/>
              </a:rPr>
              <a:t>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@vectorize  is a decorator for handling arrays but writing Python code as if it were operating on scalars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is returned like C code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 type signature is optional (pay attention to the </a:t>
            </a:r>
            <a:r>
              <a:rPr lang="en-US" sz="1600" err="1"/>
              <a:t>Numba</a:t>
            </a:r>
            <a:r>
              <a:rPr lang="en-US" sz="1600"/>
              <a:t> compilers – this can explain performance differences)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write a type signature for each input data type you expect to use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Bring on GPUs!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GPU</a:t>
            </a:r>
          </a:p>
        </p:txBody>
      </p:sp>
    </p:spTree>
    <p:extLst>
      <p:ext uri="{BB962C8B-B14F-4D97-AF65-F5344CB8AC3E}">
        <p14:creationId xmlns:p14="http://schemas.microsoft.com/office/powerpoint/2010/main" val="1597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 compile for NVIDIA GPUs!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Can use the @vectorize decorator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Just use target=‘</a:t>
            </a:r>
            <a:r>
              <a:rPr lang="en-US" sz="1600" dirty="0" err="1">
                <a:latin typeface="Trebuchet MS"/>
              </a:rPr>
              <a:t>cuda</a:t>
            </a:r>
            <a:r>
              <a:rPr lang="en-US" sz="1600" dirty="0">
                <a:latin typeface="Trebuchet M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cannot handle all Python functions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Can make writing functions for the GPU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can dive deep and make the function code look more like CUDA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Need to understand more about CUDA programming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  <a:hlinkClick r:id="rId2"/>
              </a:rPr>
              <a:t>https://numba.pydata.org/numba-doc/dev/cuda/kernels.html</a:t>
            </a:r>
            <a:endParaRPr lang="en-US" sz="1600" dirty="0">
              <a:hlinkClick r:id="rId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7344A67-0B19-4F54-B8B6-155BC1C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747" y="2594524"/>
            <a:ext cx="2743200" cy="1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Allowed Numba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Allowed statements/functions: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/>
                <a:cs typeface="Courier New"/>
              </a:rPr>
              <a:t>if/</a:t>
            </a:r>
            <a:r>
              <a:rPr lang="en-US" sz="1600" dirty="0" err="1">
                <a:latin typeface="Courier New"/>
                <a:cs typeface="Courier New"/>
              </a:rPr>
              <a:t>elif</a:t>
            </a:r>
            <a:r>
              <a:rPr lang="en-US" sz="1600" dirty="0">
                <a:latin typeface="Courier New"/>
                <a:cs typeface="Courier New"/>
              </a:rPr>
              <a:t>/else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/>
                <a:cs typeface="Courier New"/>
              </a:rPr>
              <a:t>while</a:t>
            </a:r>
            <a:r>
              <a:rPr lang="en-US" sz="1600" dirty="0">
                <a:latin typeface="Trebuchet MS"/>
              </a:rPr>
              <a:t> and </a:t>
            </a:r>
            <a:r>
              <a:rPr lang="en-US" sz="1600" dirty="0">
                <a:latin typeface="Courier New"/>
                <a:cs typeface="Courier New"/>
              </a:rPr>
              <a:t>for</a:t>
            </a:r>
            <a:r>
              <a:rPr lang="en-US" sz="1600" dirty="0">
                <a:latin typeface="Trebuchet MS"/>
              </a:rPr>
              <a:t> loops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Basic math operators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Selected functions from the math and </a:t>
            </a:r>
            <a:r>
              <a:rPr lang="en-US" sz="1600" dirty="0" err="1">
                <a:latin typeface="Trebuchet MS"/>
              </a:rPr>
              <a:t>cmath</a:t>
            </a:r>
            <a:r>
              <a:rPr lang="en-US" sz="1600" dirty="0">
                <a:latin typeface="Trebuchet MS"/>
              </a:rPr>
              <a:t> modules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Tuples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int, float, complex, bool, None, tuple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  <a:hlinkClick r:id="rId2"/>
              </a:rPr>
              <a:t>http://numba.pydata.org/numba-doc/latest/cuda/cudapysupported.html</a:t>
            </a:r>
            <a:r>
              <a:rPr lang="en-US" sz="1800" dirty="0">
                <a:latin typeface="Trebuchet MS"/>
              </a:rPr>
              <a:t> 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(WARNING: It’s not everything)</a:t>
            </a:r>
          </a:p>
        </p:txBody>
      </p:sp>
    </p:spTree>
    <p:extLst>
      <p:ext uri="{BB962C8B-B14F-4D97-AF65-F5344CB8AC3E}">
        <p14:creationId xmlns:p14="http://schemas.microsoft.com/office/powerpoint/2010/main" val="23262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NV GPU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80830"/>
            <a:ext cx="6500430" cy="46770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Reminder of “targets” for vectorize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cpu</a:t>
            </a:r>
            <a:r>
              <a:rPr lang="en-US" sz="1400" kern="0"/>
              <a:t>’   Single-threaded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Target=‘parallel’   Multi-core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cuda</a:t>
            </a:r>
            <a:r>
              <a:rPr lang="en-US" sz="1400" kern="0"/>
              <a:t>’    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This example targets the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Simplest way to compile functions that run on the GPU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Everything stays as </a:t>
            </a:r>
            <a:r>
              <a:rPr lang="en-US" sz="1400" kern="0" err="1"/>
              <a:t>Numpy</a:t>
            </a:r>
            <a:r>
              <a:rPr lang="en-US" sz="1400" kern="0"/>
              <a:t> arrays or scalars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Python code stays the same (make sure you only have one return variable)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CE983-894E-4655-816A-1FEBEEDE8688}"/>
              </a:ext>
            </a:extLst>
          </p:cNvPr>
          <p:cNvSpPr txBox="1"/>
          <p:nvPr/>
        </p:nvSpPr>
        <p:spPr>
          <a:xfrm>
            <a:off x="5823039" y="138379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6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Compiled a CUDA kernel when first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Allocated GPU memory for the input(s) and the output (one return variable is allowed)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Also any intermediate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input data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Executed the CUDA kernel with the correct kernel dimensions given the input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results back from the GPU to the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Returned the result as a NumPy object on the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You might be tempted to use this decorator right away – be careful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must explicitly write loops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Everything passed in/out of the function is a NumPy array – even scalars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Can still define local scalars in the function (e.g. loop counters)</a:t>
            </a:r>
            <a:endParaRPr lang="en-US" sz="1700" dirty="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A bit more work than @vectorize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Can simply use </a:t>
            </a:r>
            <a:r>
              <a:rPr lang="en-US" sz="2000" dirty="0">
                <a:latin typeface="Courier New"/>
                <a:cs typeface="Courier New"/>
              </a:rPr>
              <a:t>@cuda.jit</a:t>
            </a:r>
            <a:r>
              <a:rPr lang="en-US" sz="2000" dirty="0">
                <a:latin typeface="Trebuchet MS"/>
              </a:rPr>
              <a:t> or write CUDA kernels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For today, we’ll just use </a:t>
            </a:r>
            <a:r>
              <a:rPr lang="en-US" sz="2000" dirty="0">
                <a:latin typeface="Courier New"/>
                <a:cs typeface="Courier New"/>
              </a:rPr>
              <a:t>@cuda.jit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5484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example 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694267"/>
            <a:ext cx="6500430" cy="547793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11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b, c):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GPU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829733"/>
            <a:ext cx="3989373" cy="505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latin typeface="Trebuchet MS"/>
              </a:rPr>
              <a:t>Gets you closer to “CUDA” coding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  <a:ea typeface="MS PGothic"/>
              </a:rPr>
              <a:t>More flexibility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  <a:ea typeface="MS PGothic"/>
              </a:rPr>
              <a:t>Theoretically better performance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latin typeface="Trebuchet MS"/>
              </a:rPr>
              <a:t>Some code changes are required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  <a:ea typeface="MS PGothic"/>
              </a:rPr>
              <a:t>Everything needs to be a </a:t>
            </a:r>
            <a:r>
              <a:rPr lang="en-US" sz="1600" kern="0" err="1">
                <a:latin typeface="Trebuchet MS"/>
                <a:ea typeface="MS PGothic"/>
              </a:rPr>
              <a:t>Numpy</a:t>
            </a:r>
            <a:r>
              <a:rPr lang="en-US" sz="1600" kern="0" dirty="0">
                <a:latin typeface="Trebuchet MS"/>
                <a:ea typeface="MS PGothic"/>
              </a:rPr>
              <a:t> variable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Scalars are ndarrays of size 1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  <a:ea typeface="MS PGothic"/>
              </a:rPr>
              <a:t>“Return” variables are part of function call (like C code)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>
                <a:latin typeface="Trebuchet MS"/>
              </a:rPr>
              <a:t>Data is passed through the </a:t>
            </a:r>
            <a:r>
              <a:rPr lang="en-US" sz="1800" kern="0">
                <a:latin typeface="Trebuchet MS"/>
              </a:rPr>
              <a:t>function (as often seen in C, Fortran codes)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B20A8-DCAA-45F5-962D-8BE28C4AC838}"/>
              </a:ext>
            </a:extLst>
          </p:cNvPr>
          <p:cNvSpPr txBox="1"/>
          <p:nvPr/>
        </p:nvSpPr>
        <p:spPr>
          <a:xfrm>
            <a:off x="5796951" y="738697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86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178C9F-3154-4259-B640-A82FB133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8" y="566017"/>
            <a:ext cx="7336359" cy="4342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8D121-B3AE-41F1-B7E1-C90C973B3ABB}"/>
              </a:ext>
            </a:extLst>
          </p:cNvPr>
          <p:cNvSpPr txBox="1"/>
          <p:nvPr/>
        </p:nvSpPr>
        <p:spPr>
          <a:xfrm>
            <a:off x="2928704" y="5253988"/>
            <a:ext cx="5480988" cy="7571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Trebuchet MS"/>
              </a:rPr>
              <a:t>gpuhackathons.org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8" y="1339806"/>
            <a:ext cx="9981855" cy="4316234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@cuda.jit takes you closer to CUDA coding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More flexibility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Theoretically more performance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Can control kernel launch (grid, blocks, threads)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numba.cuda.threadIdx, numba.cuda.blockDim ...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Thread placement</a:t>
            </a:r>
            <a:endParaRPr lang="en-US" sz="2000" dirty="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Memory Management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Three types of GPU memory: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Global device memory (the large, relatively slow off-chip memory that’s connected to the GPU itself)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On-chip shared memory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Local memory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Can define atomic operations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en-US" sz="180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344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To use the @</a:t>
            </a:r>
            <a:r>
              <a:rPr lang="en-US" sz="1800" dirty="0">
                <a:latin typeface="Courier New"/>
                <a:cs typeface="Courier New"/>
              </a:rPr>
              <a:t>cuda.jit</a:t>
            </a:r>
            <a:r>
              <a:rPr lang="en-US" sz="1800" dirty="0">
                <a:latin typeface="Trebuchet MS"/>
              </a:rPr>
              <a:t> decorator, a few code changes need to be made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All loops must be explicitly written (no vectorization)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All variables _passed_ to/from compiled function must be created by </a:t>
            </a:r>
            <a:r>
              <a:rPr lang="en-US" sz="1600" dirty="0" err="1">
                <a:latin typeface="Trebuchet MS"/>
              </a:rPr>
              <a:t>Numpy</a:t>
            </a:r>
            <a:r>
              <a:rPr lang="en-US" sz="1600" dirty="0">
                <a:latin typeface="Trebuchet MS"/>
              </a:rPr>
              <a:t> – even scalars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rebuchet MS"/>
              </a:rPr>
              <a:t>Scalars are </a:t>
            </a:r>
            <a:r>
              <a:rPr lang="en-US" sz="1400" dirty="0" err="1">
                <a:latin typeface="Trebuchet MS"/>
              </a:rPr>
              <a:t>Numpy</a:t>
            </a:r>
            <a:r>
              <a:rPr lang="en-US" sz="1400" dirty="0">
                <a:latin typeface="Trebuchet MS"/>
              </a:rPr>
              <a:t> arrays of length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Data is passed through call statement (like C code)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Do not create data in the compiled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Create arrays on host, copy them to function, modify them, copy back to host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94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574801"/>
            <a:ext cx="9948672" cy="4247160"/>
          </a:xfrm>
        </p:spPr>
        <p:txBody>
          <a:bodyPr/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/>
              <a:t>For CPUs: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  for non-element-by-element functions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Python fallback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/>
              <a:t>@vectorize for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Don’t have to write loops! Element-by-element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/>
              <a:t>For GPUs: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@cuda.jit for non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Takes more work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Explicitly have to move data and write loops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Everything is a NumPy array</a:t>
            </a:r>
            <a:endParaRPr lang="en-US"/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 for element-by-element operations</a:t>
            </a:r>
            <a:endParaRPr lang="en-US">
              <a:latin typeface="Trebuchet MS"/>
            </a:endParaRP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Same as CPU but with </a:t>
            </a:r>
            <a:r>
              <a:rPr lang="en-US" sz="1600" u="sng"/>
              <a:t>different target</a:t>
            </a:r>
            <a:r>
              <a:rPr lang="en-US" sz="1600"/>
              <a:t> (target=</a:t>
            </a:r>
            <a:r>
              <a:rPr lang="en-US" sz="1600" err="1"/>
              <a:t>cuda</a:t>
            </a:r>
            <a:r>
              <a:rPr lang="en-US" sz="1600"/>
              <a:t>)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Have to write a type signature for each data type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58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Compiling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1443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Numba</a:t>
            </a:r>
            <a:r>
              <a:rPr lang="en-US" sz="2000"/>
              <a:t> is usually thought of as Just-in-Time (JIT)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Impacts runtime due to compilation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do we do Ahead-of-Time compiling (AOT)?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AOT compilation produces a compiled extension module which does not depend on </a:t>
            </a:r>
            <a:r>
              <a:rPr lang="en-US" sz="1800" err="1"/>
              <a:t>Numba</a:t>
            </a:r>
            <a:endParaRPr lang="en-US" sz="18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distribute the module on machines which don’t have </a:t>
            </a:r>
            <a:r>
              <a:rPr lang="en-US" sz="1600" err="1"/>
              <a:t>Numba</a:t>
            </a:r>
            <a:r>
              <a:rPr lang="en-US" sz="1600"/>
              <a:t> installed (does require NumPy)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There is no compilation overhead at runtime (but see the @</a:t>
            </a:r>
            <a:r>
              <a:rPr lang="en-US" sz="1800" err="1"/>
              <a:t>jit</a:t>
            </a:r>
            <a:r>
              <a:rPr lang="en-US" sz="1800"/>
              <a:t> cache option)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No overhead of importing </a:t>
            </a:r>
            <a:r>
              <a:rPr lang="en-US" sz="1800" err="1"/>
              <a:t>Numba</a:t>
            </a:r>
            <a:endParaRPr lang="en-US" sz="18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490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only allows for regular functions, </a:t>
            </a:r>
            <a:r>
              <a:rPr lang="en-US" sz="2000" b="1"/>
              <a:t>not </a:t>
            </a:r>
            <a:r>
              <a:rPr lang="en-US" sz="2000" b="1" err="1"/>
              <a:t>ufuncs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You must specify function signatures explicitly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Each exported function can have only one signature (but you can export several different signatures under different names)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produces generic code for your CPU’s architectural family (for example “x86-64”), while JIT compilation produces code optimized for your CPU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351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http://numba.pydata.org/numba-doc/dev/user/pycc.html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Need to install build system, etc.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Not covered in this workshop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104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of Porting Process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Serial -&gt; Functions -&gt; CPU -&gt; GPU</a:t>
            </a:r>
          </a:p>
        </p:txBody>
      </p:sp>
    </p:spTree>
    <p:extLst>
      <p:ext uri="{BB962C8B-B14F-4D97-AF65-F5344CB8AC3E}">
        <p14:creationId xmlns:p14="http://schemas.microsoft.com/office/powerpoint/2010/main" val="2636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porting lifecycle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Example of taking serial Python code, porting to Python code with functions, to using </a:t>
            </a:r>
            <a:r>
              <a:rPr lang="en-US" sz="1800" err="1"/>
              <a:t>Numba</a:t>
            </a:r>
            <a:r>
              <a:rPr lang="en-US" sz="1800"/>
              <a:t> on CPUs, to using </a:t>
            </a:r>
            <a:r>
              <a:rPr lang="en-US" sz="1800" err="1"/>
              <a:t>Numba</a:t>
            </a:r>
            <a:r>
              <a:rPr lang="en-US" sz="1800"/>
              <a:t> on GPUs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Moved from plain Python code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CPUs,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GPU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on GPU requires code changes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a very, very simplified version of the initialization portion of a Molecular Dynamics (MD) mini-app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only uses loops – not details of computations in loops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Computations are contrived (i.e. not real)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 application is GPL: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https://people.sc.fsu.edu/~jburkardt/py_src/md/md.html</a:t>
            </a:r>
            <a:r>
              <a:rPr lang="en-US" sz="160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serial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7518902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accel[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for j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6" y="1423447"/>
            <a:ext cx="2890982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Serial Python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Two nested loops (you can easily combine them, but for this sample code, we won’t)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Classic starting point for initial code development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Write the code serially to get the correct answers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Then worry about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9D739-6F1B-4E86-8C5D-2895AFBD383D}"/>
              </a:ext>
            </a:extLst>
          </p:cNvPr>
          <p:cNvSpPr txBox="1"/>
          <p:nvPr/>
        </p:nvSpPr>
        <p:spPr>
          <a:xfrm>
            <a:off x="7272068" y="1398617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7217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297280-D419-43A9-B81F-5FC3606D9E30}"/>
              </a:ext>
            </a:extLst>
          </p:cNvPr>
          <p:cNvSpPr txBox="1">
            <a:spLocks/>
          </p:cNvSpPr>
          <p:nvPr/>
        </p:nvSpPr>
        <p:spPr>
          <a:xfrm>
            <a:off x="4635062" y="1244408"/>
            <a:ext cx="5830360" cy="4644015"/>
          </a:xfrm>
          <a:prstGeom prst="rect">
            <a:avLst/>
          </a:prstGeom>
        </p:spPr>
        <p:txBody>
          <a:bodyPr anchor="t"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Why Python?</a:t>
            </a:r>
            <a:endParaRPr lang="en-US" sz="2000" kern="0" dirty="0">
              <a:solidFill>
                <a:schemeClr val="tx1"/>
              </a:solidFill>
              <a:latin typeface="Trebuchet MS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Python Coding for GPUs</a:t>
            </a:r>
            <a:endParaRPr lang="en-US">
              <a:solidFill>
                <a:schemeClr val="tx1"/>
              </a:solidFill>
            </a:endParaRP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 err="1">
                <a:solidFill>
                  <a:schemeClr val="tx1"/>
                </a:solidFill>
                <a:latin typeface="Trebuchet MS"/>
                <a:ea typeface="MS PGothic"/>
              </a:rPr>
              <a:t>Numba</a:t>
            </a:r>
            <a:r>
              <a:rPr lang="en-US" sz="1800" kern="0" dirty="0">
                <a:solidFill>
                  <a:schemeClr val="tx1"/>
                </a:solidFill>
                <a:latin typeface="Trebuchet MS"/>
                <a:ea typeface="MS PGothic"/>
              </a:rPr>
              <a:t> (JIT compiler)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CPU and GPU Decorators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Compiling ahead of time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Example of serial-&gt;GPU porting process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GPU functions calling GPU functions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CuPy – GPU Enabled Numpy</a:t>
            </a:r>
            <a:endParaRPr lang="en-US" sz="1800" kern="0">
              <a:solidFill>
                <a:schemeClr val="tx1"/>
              </a:solidFill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Moving data to/from GPUs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Dask integration (if time permits)</a:t>
            </a:r>
            <a:endParaRPr lang="en-US" sz="1600" kern="0" dirty="0">
              <a:solidFill>
                <a:schemeClr val="tx1"/>
              </a:solidFill>
              <a:latin typeface="Trebuchet MS"/>
              <a:ea typeface="MS PGothic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tx1"/>
              </a:solidFill>
              <a:ea typeface="MS P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17BEF3-83C9-475F-8450-92933DFAA515}"/>
              </a:ext>
            </a:extLst>
          </p:cNvPr>
          <p:cNvSpPr txBox="1">
            <a:spLocks/>
          </p:cNvSpPr>
          <p:nvPr/>
        </p:nvSpPr>
        <p:spPr>
          <a:xfrm>
            <a:off x="4644092" y="521208"/>
            <a:ext cx="5830360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5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Python with Functions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2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C0958-70D9-4544-A94E-9D71BE3A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34" y="1423447"/>
            <a:ext cx="28056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Move arithmetic intense code to function(s)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Isolates code – simpler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Multiple arrays returned to main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0DAD-1075-429A-91A7-6508AC7F1D60}"/>
              </a:ext>
            </a:extLst>
          </p:cNvPr>
          <p:cNvSpPr txBox="1"/>
          <p:nvPr/>
        </p:nvSpPr>
        <p:spPr>
          <a:xfrm>
            <a:off x="6922698" y="919851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32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Single CPU 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68" y="1423447"/>
            <a:ext cx="2839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the CPU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2E51A-9470-41A5-AF8A-C7EAC189184C}"/>
              </a:ext>
            </a:extLst>
          </p:cNvPr>
          <p:cNvSpPr txBox="1"/>
          <p:nvPr/>
        </p:nvSpPr>
        <p:spPr>
          <a:xfrm>
            <a:off x="7026215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17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Multi-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clock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0" y="1423447"/>
            <a:ext cx="2847941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multiple cores (all cores)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1720-248A-465B-8DB3-C616A4920E8F}"/>
              </a:ext>
            </a:extLst>
          </p:cNvPr>
          <p:cNvSpPr txBox="1"/>
          <p:nvPr/>
        </p:nvSpPr>
        <p:spPr>
          <a:xfrm>
            <a:off x="7000336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@vectorize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decorator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@vectorize </a:t>
            </a:r>
            <a:r>
              <a:rPr lang="en-US" sz="1800"/>
              <a:t>is used for simple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Input and a single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Need type signature(s) for each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Write in scalar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Must be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Check by writing in 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For this particular code, we take the one function and break it into two functions to get one return per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Each operates on an array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Single Core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2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68" y="1423447"/>
            <a:ext cx="27632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Split larger function into two functions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Each function has a single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Set the input definition for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default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4A734-323A-4F00-8A47-7106D99EFD6E}"/>
              </a:ext>
            </a:extLst>
          </p:cNvPr>
          <p:cNvSpPr txBox="1"/>
          <p:nvPr/>
        </p:nvSpPr>
        <p:spPr>
          <a:xfrm>
            <a:off x="7013276" y="95867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6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parallel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8" y="1423447"/>
            <a:ext cx="2712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Specify target, “parallel”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39A5-90DD-4DF4-B993-D0EF32E7AA24}"/>
              </a:ext>
            </a:extLst>
          </p:cNvPr>
          <p:cNvSpPr txBox="1"/>
          <p:nvPr/>
        </p:nvSpPr>
        <p:spPr>
          <a:xfrm>
            <a:off x="7013276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CUDA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9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134" y="1423447"/>
            <a:ext cx="28310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Switch target to NVIDIA GPU!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A6252-6C0C-4139-B102-FD946CBBCB55}"/>
              </a:ext>
            </a:extLst>
          </p:cNvPr>
          <p:cNvSpPr txBox="1"/>
          <p:nvPr/>
        </p:nvSpPr>
        <p:spPr>
          <a:xfrm>
            <a:off x="6974457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10071"/>
            <a:ext cx="5797989" cy="595786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pos, 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37" y="273600"/>
            <a:ext cx="5115052" cy="590931"/>
          </a:xfrm>
        </p:spPr>
        <p:txBody>
          <a:bodyPr/>
          <a:lstStyle/>
          <a:p>
            <a:r>
              <a:rPr lang="en-US" sz="3200"/>
              <a:t>Example – @</a:t>
            </a:r>
            <a:r>
              <a:rPr lang="en-US" sz="3200" err="1"/>
              <a:t>cuda.jit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84065-2F82-4F6D-A227-88DBC671C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085" y="1423447"/>
            <a:ext cx="4446904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@</a:t>
            </a:r>
            <a:r>
              <a:rPr lang="en-US" sz="1800" err="1"/>
              <a:t>cuda.jit</a:t>
            </a:r>
            <a:r>
              <a:rPr lang="en-US" sz="1800"/>
              <a:t> compiles for NVIDIA GPU by default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cannot “return” data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move data to/from GPU explicitly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Like C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Allows us to write a single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Scalars are </a:t>
            </a:r>
            <a:r>
              <a:rPr lang="en-US" sz="2000" err="1"/>
              <a:t>Numpy</a:t>
            </a:r>
            <a:r>
              <a:rPr lang="en-US" sz="2000"/>
              <a:t> array of size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refer to scalar as the [0] element of the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374F9-B8DC-471E-BAF1-176A8E616D0B}"/>
              </a:ext>
            </a:extLst>
          </p:cNvPr>
          <p:cNvSpPr txBox="1"/>
          <p:nvPr/>
        </p:nvSpPr>
        <p:spPr>
          <a:xfrm>
            <a:off x="5305245" y="14347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Functions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429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Let’s go a little further in our use of </a:t>
            </a:r>
            <a:r>
              <a:rPr lang="en-US" sz="2000" dirty="0" err="1">
                <a:latin typeface="Trebuchet MS"/>
              </a:rPr>
              <a:t>Numba</a:t>
            </a:r>
            <a:r>
              <a:rPr lang="en-US" sz="2000" dirty="0">
                <a:latin typeface="Trebuchet MS"/>
              </a:rPr>
              <a:t> and compile multiple functions that call each other </a:t>
            </a: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Better than putting everything in one giant function (can help compiler)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Start with CPU (single pool of memory, don’t have to move data Host&lt;-&gt;Device)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Move to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The code is a slight modification of the previous code </a:t>
            </a:r>
            <a:r>
              <a:rPr lang="en-US" sz="2000" dirty="0">
                <a:latin typeface="Courier New"/>
                <a:cs typeface="Courier New"/>
              </a:rPr>
              <a:t>@vectorize</a:t>
            </a:r>
            <a:r>
              <a:rPr lang="en-US" sz="2000" dirty="0">
                <a:latin typeface="Trebuchet MS"/>
              </a:rPr>
              <a:t> CPU code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Add new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Two functions now (additional array)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93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coding for GPUs</a:t>
            </a:r>
          </a:p>
        </p:txBody>
      </p:sp>
    </p:spTree>
    <p:extLst>
      <p:ext uri="{BB962C8B-B14F-4D97-AF65-F5344CB8AC3E}">
        <p14:creationId xmlns:p14="http://schemas.microsoft.com/office/powerpoint/2010/main" val="11509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Plain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336136"/>
            <a:ext cx="4671923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init_vel(p_num, d_num, pos, accel)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init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340754"/>
            <a:ext cx="4516445" cy="234224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One routine calls another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init_pos_accel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/>
              <a:t> calls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init_vel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5F2F0-74CF-430F-8255-F7584E0C0B74}"/>
              </a:ext>
            </a:extLst>
          </p:cNvPr>
          <p:cNvSpPr txBox="1"/>
          <p:nvPr/>
        </p:nvSpPr>
        <p:spPr>
          <a:xfrm>
            <a:off x="4490049" y="1385678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CPU Compile both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139268"/>
            <a:ext cx="4516445" cy="481859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init_vel(p_num, d_num, pos, accel)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139267"/>
            <a:ext cx="5639415" cy="2535265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Much faster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For a CPU, you need to specifically compile routines for which you want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targeting multi-core CPU </a:t>
            </a:r>
            <a:r>
              <a:rPr lang="en-US" sz="1800">
                <a:solidFill>
                  <a:srgbClr val="FF0000"/>
                </a:solidFill>
                <a:latin typeface="Trebuchet MS"/>
              </a:rPr>
              <a:t>(3.2)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73E8E-1E0F-48AE-B36A-3343DFFE17B8}"/>
              </a:ext>
            </a:extLst>
          </p:cNvPr>
          <p:cNvSpPr txBox="1"/>
          <p:nvPr/>
        </p:nvSpPr>
        <p:spPr>
          <a:xfrm>
            <a:off x="4063042" y="117864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59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– multiple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220681"/>
            <a:ext cx="4516445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cuda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init_all(p_num,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init_vel(p_num, d_num, pos, accel, 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@cuda.jit(device=True)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Device routines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62828B8B-ABF1-41EA-95C1-EE3220219049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np.zeros( shape=(d_num[0], p_num[0]), dtype=np.float32 ) 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 = cuda.to_device(p_num)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 = cuda.to_device(d_num)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 = cuda.to_device(pos)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 = cuda.to_device(accel)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d_vel = cuda.to_device(vel)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init_all(p_num, d_num, pos, accel, 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2AFFA-4A8E-4D04-80EB-61EAD1DF87F9}"/>
              </a:ext>
            </a:extLst>
          </p:cNvPr>
          <p:cNvSpPr txBox="1"/>
          <p:nvPr/>
        </p:nvSpPr>
        <p:spPr>
          <a:xfrm>
            <a:off x="4050102" y="121746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EAAD-F629-4A86-B504-519D952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19A7-6BD1-4444-9D47-2063510B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is great for improving performance (of arithmetically intensive code)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Even for a single core, you can get lots of speedup. You still get to write in Python!!!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even target multiple CPU cores to maybe get more speed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target NVIDIA GPUs very easily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do it simply using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take advantage of CUDA features, but it is still mostly Python!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is very powerful but you can use it with simple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interoperates with other Python-GPU tools!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7420-A9E8-41BD-BD3D-0F040C8A9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34F3-EDDC-486F-BED4-F5D408EA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D009-32F9-488E-B0ED-8782EED6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may be times when your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compiled function will not improve performance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Ask yourself – why?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Example: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try to put an already compiled function into a </a:t>
            </a:r>
            <a:r>
              <a:rPr lang="en-US" sz="1600" dirty="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compiled function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Example – NumPy “convolve” function. It is already compiled for CPUs.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What do we do for GPUs?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/>
              </a:rPr>
              <a:t>Write your own convolution function </a:t>
            </a:r>
            <a:r>
              <a:rPr lang="en-US" sz="1500" dirty="0">
                <a:latin typeface="Trebuchet MS"/>
                <a:sym typeface="Wingdings" panose="05000000000000000000" pitchFamily="2" charset="2"/>
              </a:rPr>
              <a:t>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/>
                <a:sym typeface="Wingdings" panose="05000000000000000000" pitchFamily="2" charset="2"/>
              </a:rPr>
              <a:t>Or find a library that already has this function available (hint, hint)</a:t>
            </a:r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58DD3-CEB8-4FB4-8B57-F9FCE044F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 @jit on CPUs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Start with single core then move to multi-core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Switch to @vectorize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Investigate custom kernels when you need more performance (or have more time)</a:t>
            </a:r>
          </a:p>
          <a:p>
            <a:pPr marL="91440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Good topic to bring up this afternoon at office hours!</a:t>
            </a:r>
            <a:endParaRPr lang="en-US" sz="1600" dirty="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8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</p:spTree>
    <p:extLst>
      <p:ext uri="{BB962C8B-B14F-4D97-AF65-F5344CB8AC3E}">
        <p14:creationId xmlns:p14="http://schemas.microsoft.com/office/powerpoint/2010/main" val="14011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F08-7597-43E4-8BAF-443501F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6C1D-FE98-4B3D-8EF4-AFDB4F47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Good: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Bad: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scientific/engineering/data science codes are built using: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NumPy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SciPy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Scikit</a:t>
            </a:r>
            <a:r>
              <a:rPr lang="en-US" sz="1600"/>
              <a:t>-learn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Pandas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Many others…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 great deal of focus has been on </a:t>
            </a:r>
            <a:r>
              <a:rPr lang="en-US" sz="1800" err="1"/>
              <a:t>Numpy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0245-514B-4795-A752-FD725AD4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Scientific/Engineering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225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NumPy is probably the most popular library/tool outside of the core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One of the first “big” projects for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Many years of development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Numeric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Highly tuned (for CPUs)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What about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0" y="1870122"/>
            <a:ext cx="9948672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NumPy-like API accelerated with CUDA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Implements a subset of NumPy interface, but it’s very close to being complete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Adding some SciPy routines!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Originally used by Chainer (DL framework popular in Japan)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Calling sequence is </a:t>
            </a:r>
            <a:r>
              <a:rPr lang="en-US" sz="1800" b="1">
                <a:latin typeface="Trebuchet MS"/>
              </a:rPr>
              <a:t>like </a:t>
            </a:r>
            <a:r>
              <a:rPr lang="en-US" sz="1800">
                <a:latin typeface="Trebuchet MS"/>
              </a:rPr>
              <a:t>NumPy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import </a:t>
            </a:r>
            <a:r>
              <a:rPr lang="en-US" sz="2000" err="1">
                <a:latin typeface="Courier New"/>
                <a:cs typeface="Courier New"/>
              </a:rPr>
              <a:t>numpy</a:t>
            </a:r>
            <a:r>
              <a:rPr lang="en-US" sz="2000">
                <a:latin typeface="Courier New"/>
                <a:cs typeface="Courier New"/>
              </a:rPr>
              <a:t> as np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cupy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as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</a:t>
            </a:r>
            <a:endParaRPr lang="en-US" sz="2000">
              <a:solidFill>
                <a:srgbClr val="FF0000"/>
              </a:solidFill>
              <a:latin typeface="Courier New"/>
              <a:cs typeface="Courier New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 = </a:t>
            </a:r>
            <a:r>
              <a:rPr lang="en-US" sz="2000" err="1">
                <a:latin typeface="Courier New"/>
                <a:cs typeface="Courier New"/>
              </a:rPr>
              <a:t>np.array</a:t>
            </a:r>
            <a:r>
              <a:rPr lang="en-US" sz="2000">
                <a:latin typeface="Courier New"/>
                <a:cs typeface="Courier New"/>
              </a:rPr>
              <a:t>([1, 2, 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l2_cpu = </a:t>
            </a:r>
            <a:r>
              <a:rPr lang="en-US" sz="2000" err="1">
                <a:latin typeface="Courier New"/>
                <a:cs typeface="Courier New"/>
              </a:rPr>
              <a:t>np.linalg.norm</a:t>
            </a:r>
            <a:r>
              <a:rPr lang="en-US" sz="2000">
                <a:latin typeface="Courier New"/>
                <a:cs typeface="Courier New"/>
              </a:rPr>
              <a:t>(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cp.array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([1 ,2 ,3])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l2_gpu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cp.linalg.norm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Very Pythonic and very easy to use!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https://github.com/cupy/cupy</a:t>
            </a:r>
          </a:p>
        </p:txBody>
      </p:sp>
    </p:spTree>
    <p:extLst>
      <p:ext uri="{BB962C8B-B14F-4D97-AF65-F5344CB8AC3E}">
        <p14:creationId xmlns:p14="http://schemas.microsoft.com/office/powerpoint/2010/main" val="30159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81" y="1236762"/>
            <a:ext cx="9969297" cy="41933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Very popular in many fields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Scientific coding is quickly adopting Python, especially for data analytics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#1 language for Deep Learning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Features: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High-level, interactive (PyBind11, cppyy) (Jupyter Notebooks)</a:t>
            </a:r>
            <a:endParaRPr lang="en-US" sz="16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Memory Management + Garbage collection (reclaim memory from deleted variables)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Dynamic typing (Runtime type checks)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Wide range data types and structures (intrinsic Complex and Boolean data types)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Easy to prototype</a:t>
            </a:r>
            <a:endParaRPr lang="en-US" sz="1600" dirty="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Trebuchet MS"/>
              </a:rPr>
              <a:t>Many</a:t>
            </a:r>
            <a:r>
              <a:rPr lang="en-US" sz="1600" b="1" dirty="0">
                <a:latin typeface="Trebuchet MS"/>
              </a:rPr>
              <a:t> libraries (modules) available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Robust package and environment management (conda, pip)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85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FDBA-8EC9-444E-8B30-FCD645F6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E1F4-86D7-4BEA-AC91-CEB4C016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Last time I checked it was a really old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On Windows, a bit on the older side (as of this writing – 6 months)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Linux has more up to date versions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52BCA-4804-42F9-8A3F-8EB4448CF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Installation Notes</a:t>
            </a:r>
          </a:p>
        </p:txBody>
      </p:sp>
    </p:spTree>
    <p:extLst>
      <p:ext uri="{BB962C8B-B14F-4D97-AF65-F5344CB8AC3E}">
        <p14:creationId xmlns:p14="http://schemas.microsoft.com/office/powerpoint/2010/main" val="887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NumPy uses a class: </a:t>
            </a:r>
            <a:r>
              <a:rPr lang="en-US" sz="2000" err="1">
                <a:latin typeface="Courier New"/>
                <a:cs typeface="Courier New"/>
              </a:rPr>
              <a:t>numpy.ndarray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rebuchet MS"/>
              </a:rPr>
              <a:t>Cupy</a:t>
            </a:r>
            <a:r>
              <a:rPr lang="en-US" sz="2000" dirty="0">
                <a:latin typeface="Trebuchet MS"/>
              </a:rPr>
              <a:t> has a class: </a:t>
            </a:r>
            <a:r>
              <a:rPr lang="en-US" sz="2000" err="1">
                <a:latin typeface="Courier New"/>
                <a:cs typeface="Courier New"/>
              </a:rPr>
              <a:t>cupy.ndarray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Trebuchet MS"/>
              </a:rPr>
              <a:t>(almost identical – extra information)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Features: 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NumPy-like indexing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Most of Advanced indexing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Data Types (</a:t>
            </a:r>
            <a:r>
              <a:rPr lang="en-US" sz="1800" err="1">
                <a:latin typeface="Trebuchet MS"/>
              </a:rPr>
              <a:t>dtypes</a:t>
            </a:r>
            <a:r>
              <a:rPr lang="en-US" sz="1800" dirty="0">
                <a:latin typeface="Trebuchet MS"/>
              </a:rPr>
              <a:t>):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bool_, int8, int16, int32, int64, uint8, uint16, uint32, uint64, float16, float32, float64, </a:t>
            </a:r>
            <a:r>
              <a:rPr lang="en-US" sz="1600">
                <a:latin typeface="Trebuchet MS"/>
              </a:rPr>
              <a:t>complex64, complex128 </a:t>
            </a:r>
            <a:endParaRPr lang="en-US" sz="1600">
              <a:solidFill>
                <a:schemeClr val="bg1"/>
              </a:solidFill>
              <a:latin typeface="Trebuchet MS"/>
            </a:endParaRP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Most of the array creation and manipulation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All operators with broadcasting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universal functions for elementwise operations (add(), subtrace(), exp(), log(), sin()…)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Linear algebra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dot, inner, outer, </a:t>
            </a:r>
            <a:r>
              <a:rPr lang="en-US" sz="1800" err="1"/>
              <a:t>matmul</a:t>
            </a:r>
            <a:r>
              <a:rPr lang="en-US" sz="1800"/>
              <a:t>, </a:t>
            </a:r>
            <a:r>
              <a:rPr lang="en-US" sz="1800" err="1"/>
              <a:t>tensordot</a:t>
            </a:r>
            <a:r>
              <a:rPr lang="en-US" sz="1800"/>
              <a:t>, </a:t>
            </a:r>
            <a:r>
              <a:rPr lang="en-US" sz="1800" err="1"/>
              <a:t>kron</a:t>
            </a:r>
            <a:r>
              <a:rPr lang="en-US" sz="1800"/>
              <a:t>, etc.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Linalg</a:t>
            </a:r>
            <a:r>
              <a:rPr lang="en-US" sz="1800"/>
              <a:t>: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cholesky</a:t>
            </a:r>
            <a:r>
              <a:rPr lang="en-US" sz="1600"/>
              <a:t>, QR, SVD, </a:t>
            </a:r>
            <a:r>
              <a:rPr lang="en-US" sz="1600" err="1"/>
              <a:t>eigh</a:t>
            </a:r>
            <a:r>
              <a:rPr lang="en-US" sz="1600"/>
              <a:t>, </a:t>
            </a:r>
            <a:r>
              <a:rPr lang="en-US" sz="1600" err="1"/>
              <a:t>eigvalsh</a:t>
            </a:r>
            <a:r>
              <a:rPr lang="en-US" sz="1600"/>
              <a:t>, deter, norm, </a:t>
            </a:r>
            <a:r>
              <a:rPr lang="en-US" sz="1600" err="1"/>
              <a:t>matrix_rank</a:t>
            </a:r>
            <a:r>
              <a:rPr lang="en-US" sz="1600"/>
              <a:t>, trace, solve, </a:t>
            </a:r>
            <a:r>
              <a:rPr lang="en-US" sz="1600" err="1"/>
              <a:t>tensorsolve</a:t>
            </a:r>
            <a:r>
              <a:rPr lang="en-US" sz="1600"/>
              <a:t>, inv, </a:t>
            </a:r>
            <a:r>
              <a:rPr lang="en-US" sz="1600" err="1"/>
              <a:t>pinv</a:t>
            </a:r>
            <a:endParaRPr lang="en-US" sz="1600"/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Transpose, other matrix functions (</a:t>
            </a:r>
            <a:r>
              <a:rPr lang="en-US" sz="1800" err="1"/>
              <a:t>e.g</a:t>
            </a:r>
            <a:r>
              <a:rPr lang="en-US" sz="1800"/>
              <a:t> trig, comparisons, logical), saves to file, random functions, distributions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Multi-dimensional matrices – indexing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Matrix arithmetic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Reduction along axes (sum, max, argmax, etc.)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FFT (forward and inverse)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Uses NV libraries (</a:t>
            </a:r>
            <a:r>
              <a:rPr lang="en-US" sz="2000" err="1"/>
              <a:t>cuFFT</a:t>
            </a:r>
            <a:r>
              <a:rPr lang="en-US" sz="2000"/>
              <a:t>, </a:t>
            </a:r>
            <a:r>
              <a:rPr lang="en-US" sz="2000" err="1"/>
              <a:t>cuBLAS</a:t>
            </a:r>
            <a:r>
              <a:rPr lang="en-US" sz="2000"/>
              <a:t>, etc.)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Mathematical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standard functions: cos, tan, sin, floor, ceil, sum, prod, log, multiple, maximum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Random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rand, random, </a:t>
            </a:r>
            <a:r>
              <a:rPr lang="en-US" sz="1800" err="1"/>
              <a:t>ranf</a:t>
            </a:r>
            <a:r>
              <a:rPr lang="en-US" sz="1800"/>
              <a:t>, sample, </a:t>
            </a:r>
            <a:r>
              <a:rPr lang="en-US" sz="1800" err="1"/>
              <a:t>random.seed</a:t>
            </a:r>
            <a:r>
              <a:rPr lang="en-US" sz="1800"/>
              <a:t>, shuffle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Sort, Search, Count: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sort, argmax, partition, nonzero, where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Stats: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mean, </a:t>
            </a:r>
            <a:r>
              <a:rPr lang="en-US" sz="1800" err="1"/>
              <a:t>var</a:t>
            </a:r>
            <a:r>
              <a:rPr lang="en-US" sz="1800"/>
              <a:t>, </a:t>
            </a:r>
            <a:r>
              <a:rPr lang="en-US" sz="1800" err="1"/>
              <a:t>std</a:t>
            </a:r>
            <a:r>
              <a:rPr lang="en-US" sz="1800"/>
              <a:t>, </a:t>
            </a:r>
            <a:r>
              <a:rPr lang="en-US" sz="1800" err="1"/>
              <a:t>bincount</a:t>
            </a:r>
            <a:r>
              <a:rPr lang="en-US" sz="1800"/>
              <a:t>, </a:t>
            </a:r>
            <a:r>
              <a:rPr lang="en-US" sz="1800" err="1"/>
              <a:t>amin</a:t>
            </a:r>
            <a:r>
              <a:rPr lang="en-US" sz="1800"/>
              <a:t>, </a:t>
            </a:r>
            <a:r>
              <a:rPr lang="en-US" sz="1800" err="1"/>
              <a:t>amax</a:t>
            </a:r>
            <a:r>
              <a:rPr lang="en-US" sz="1800"/>
              <a:t>, sum, histograms (</a:t>
            </a:r>
            <a:r>
              <a:rPr lang="en-US" sz="1800" err="1"/>
              <a:t>binsort</a:t>
            </a:r>
            <a:r>
              <a:rPr lang="en-US" sz="1800"/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Sparse Matrix class: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Similar functions to full matrix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NumPy - </a:t>
            </a:r>
            <a:r>
              <a:rPr lang="en-US" sz="2000" dirty="0" err="1">
                <a:latin typeface="Trebuchet MS"/>
              </a:rPr>
              <a:t>CuPy</a:t>
            </a:r>
            <a:r>
              <a:rPr lang="en-US" sz="2000" dirty="0">
                <a:latin typeface="Trebuchet MS"/>
              </a:rPr>
              <a:t> CUDA Code Support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Move data to/from GPU, device management, memory management, debugging, streams, events, hooks for profiling, testing modules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/>
              </a:rPr>
              <a:t>Can do custom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User-defined elementwise CUDA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User-defined reduction CUDA kernels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Documentation is excellent</a:t>
            </a:r>
            <a:endParaRPr lang="en-US" sz="200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New-</a:t>
            </a:r>
            <a:r>
              <a:rPr lang="en-US" err="1"/>
              <a:t>ish</a:t>
            </a:r>
            <a:r>
              <a:rPr lang="en-US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Started to write SciPy functions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Examples: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cupyx.scipy.fftpack.X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Legacy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cupyx.scipy.linalg.lu_factor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cupyx.scipy.linalg.lu_solve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cupyx.scipy.linalg.solve.triangular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498348" y="1708796"/>
            <a:ext cx="9674352" cy="41131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49059-88DD-4426-AA61-9828F013414C}"/>
              </a:ext>
            </a:extLst>
          </p:cNvPr>
          <p:cNvGrpSpPr/>
          <p:nvPr/>
        </p:nvGrpSpPr>
        <p:grpSpPr>
          <a:xfrm>
            <a:off x="3867151" y="3938034"/>
            <a:ext cx="2533650" cy="590931"/>
            <a:chOff x="3867151" y="4247959"/>
            <a:chExt cx="2533650" cy="5909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7A462B-C924-44BA-BDCE-0904E092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1" y="4543425"/>
              <a:ext cx="9334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BFD545-086B-4F01-B349-15F1EDC5525F}"/>
                </a:ext>
              </a:extLst>
            </p:cNvPr>
            <p:cNvGrpSpPr/>
            <p:nvPr/>
          </p:nvGrpSpPr>
          <p:grpSpPr>
            <a:xfrm>
              <a:off x="4800600" y="4247959"/>
              <a:ext cx="1600201" cy="590931"/>
              <a:chOff x="5372100" y="4850797"/>
              <a:chExt cx="1600201" cy="5909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9F07E-AA47-42F4-9C54-3515A15E049C}"/>
                  </a:ext>
                </a:extLst>
              </p:cNvPr>
              <p:cNvSpPr txBox="1"/>
              <p:nvPr/>
            </p:nvSpPr>
            <p:spPr>
              <a:xfrm>
                <a:off x="5486401" y="4850797"/>
                <a:ext cx="1485900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u, s, v are still on GPU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84FC7AC-1EEF-4DC9-B552-A50B6396BA36}"/>
                  </a:ext>
                </a:extLst>
              </p:cNvPr>
              <p:cNvSpPr/>
              <p:nvPr/>
            </p:nvSpPr>
            <p:spPr>
              <a:xfrm>
                <a:off x="5372100" y="4867275"/>
                <a:ext cx="1476375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30122E-F625-48F6-B573-80198ABF0735}"/>
              </a:ext>
            </a:extLst>
          </p:cNvPr>
          <p:cNvSpPr txBox="1"/>
          <p:nvPr/>
        </p:nvSpPr>
        <p:spPr>
          <a:xfrm>
            <a:off x="9454186" y="171275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4.1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593002" y="1708795"/>
            <a:ext cx="9786796" cy="4282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cp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(np.float32)</a:t>
            </a: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cp.asarray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cp.asnumpy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[laytonjb@home4 CUPY]$ python svd2.py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cupy.core.core.ndarray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6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 – 2 (copy data to/from CPU)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BA26B-77CE-454A-A58A-02D6F4DFDA6E}"/>
              </a:ext>
            </a:extLst>
          </p:cNvPr>
          <p:cNvGrpSpPr/>
          <p:nvPr/>
        </p:nvGrpSpPr>
        <p:grpSpPr>
          <a:xfrm>
            <a:off x="3930527" y="4006116"/>
            <a:ext cx="4643104" cy="590931"/>
            <a:chOff x="3867152" y="4247959"/>
            <a:chExt cx="4643104" cy="59093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8E7C70-3F4F-431F-9C49-F123DFDE6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2" y="4543425"/>
              <a:ext cx="180031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14FABE-8685-49D5-8F6D-07522F42EF49}"/>
                </a:ext>
              </a:extLst>
            </p:cNvPr>
            <p:cNvGrpSpPr/>
            <p:nvPr/>
          </p:nvGrpSpPr>
          <p:grpSpPr>
            <a:xfrm>
              <a:off x="5667644" y="4247959"/>
              <a:ext cx="2842612" cy="590931"/>
              <a:chOff x="6239144" y="4850797"/>
              <a:chExt cx="2842612" cy="5909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E895C-8DD8-4494-B5D2-57374E14AFB6}"/>
                  </a:ext>
                </a:extLst>
              </p:cNvPr>
              <p:cNvSpPr txBox="1"/>
              <p:nvPr/>
            </p:nvSpPr>
            <p:spPr>
              <a:xfrm>
                <a:off x="6328369" y="4850797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u_gpu</a:t>
                </a:r>
                <a:r>
                  <a:rPr lang="en-US">
                    <a:solidFill>
                      <a:schemeClr val="bg1"/>
                    </a:solidFill>
                  </a:rPr>
                  <a:t> to Host. Becomes </a:t>
                </a:r>
                <a:r>
                  <a:rPr lang="en-US" err="1">
                    <a:solidFill>
                      <a:schemeClr val="bg1"/>
                    </a:solidFill>
                  </a:rPr>
                  <a:t>Numpy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EDABA7-2B80-42E1-9679-B57B60ADAB0C}"/>
                  </a:ext>
                </a:extLst>
              </p:cNvPr>
              <p:cNvSpPr/>
              <p:nvPr/>
            </p:nvSpPr>
            <p:spPr>
              <a:xfrm>
                <a:off x="6239144" y="4867276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13C48-D0E5-459C-871D-54B1132FCF47}"/>
              </a:ext>
            </a:extLst>
          </p:cNvPr>
          <p:cNvGrpSpPr/>
          <p:nvPr/>
        </p:nvGrpSpPr>
        <p:grpSpPr>
          <a:xfrm>
            <a:off x="3924664" y="2943443"/>
            <a:ext cx="4915663" cy="600828"/>
            <a:chOff x="3867153" y="4413906"/>
            <a:chExt cx="4915663" cy="6008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B495851-AF35-4231-B91A-DCD92F2E8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3" y="4543425"/>
              <a:ext cx="20730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7B4DBF-3563-4050-A521-ADAB2678AC18}"/>
                </a:ext>
              </a:extLst>
            </p:cNvPr>
            <p:cNvGrpSpPr/>
            <p:nvPr/>
          </p:nvGrpSpPr>
          <p:grpSpPr>
            <a:xfrm>
              <a:off x="5940204" y="4413906"/>
              <a:ext cx="2842612" cy="600828"/>
              <a:chOff x="6511704" y="5016744"/>
              <a:chExt cx="2842612" cy="60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EF916-2F27-45FC-865C-6D88668CA36F}"/>
                  </a:ext>
                </a:extLst>
              </p:cNvPr>
              <p:cNvSpPr txBox="1"/>
              <p:nvPr/>
            </p:nvSpPr>
            <p:spPr>
              <a:xfrm>
                <a:off x="6600929" y="5026641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A_cpu</a:t>
                </a:r>
                <a:r>
                  <a:rPr lang="en-US">
                    <a:solidFill>
                      <a:schemeClr val="bg1"/>
                    </a:solidFill>
                  </a:rPr>
                  <a:t> to GPU. Becomes </a:t>
                </a:r>
                <a:r>
                  <a:rPr lang="en-US" err="1">
                    <a:solidFill>
                      <a:schemeClr val="bg1"/>
                    </a:solidFill>
                  </a:rPr>
                  <a:t>CuPy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318AA31-8FEA-4779-BE58-8D358B621EBF}"/>
                  </a:ext>
                </a:extLst>
              </p:cNvPr>
              <p:cNvSpPr/>
              <p:nvPr/>
            </p:nvSpPr>
            <p:spPr>
              <a:xfrm>
                <a:off x="6511704" y="5016744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FC5E43-933B-41A2-ACC2-58474569E2FB}"/>
              </a:ext>
            </a:extLst>
          </p:cNvPr>
          <p:cNvSpPr txBox="1"/>
          <p:nvPr/>
        </p:nvSpPr>
        <p:spPr>
          <a:xfrm>
            <a:off x="9448911" y="174968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896293" y="1995948"/>
            <a:ext cx="9153054" cy="367678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cp.matmul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(A,B)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Matrix Multiplication on GPU</a:t>
            </a:r>
          </a:p>
        </p:txBody>
      </p:sp>
    </p:spTree>
    <p:extLst>
      <p:ext uri="{BB962C8B-B14F-4D97-AF65-F5344CB8AC3E}">
        <p14:creationId xmlns:p14="http://schemas.microsoft.com/office/powerpoint/2010/main" val="14100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D2D-A0DE-4AA6-A397-46BC598F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35C4-4FB8-40E5-8D69-0C5E988E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example in the first cell of the </a:t>
            </a:r>
            <a:r>
              <a:rPr lang="en-US" sz="1800" dirty="0" err="1">
                <a:latin typeface="Trebuchet MS"/>
              </a:rPr>
              <a:t>Jupyter</a:t>
            </a:r>
            <a:r>
              <a:rPr lang="en-US" sz="1800" dirty="0">
                <a:latin typeface="Trebuchet MS"/>
              </a:rPr>
              <a:t> notebook creates the two input arrays on either the CPU or the GPU (uses </a:t>
            </a:r>
            <a:r>
              <a:rPr lang="en-US" sz="1800" dirty="0" err="1">
                <a:latin typeface="Trebuchet MS"/>
              </a:rPr>
              <a:t>cupy</a:t>
            </a:r>
            <a:r>
              <a:rPr lang="en-US" sz="1800" dirty="0">
                <a:latin typeface="Trebuchet MS"/>
              </a:rPr>
              <a:t> method, </a:t>
            </a:r>
            <a:r>
              <a:rPr lang="en-US" sz="1800" dirty="0" err="1">
                <a:latin typeface="Courier New"/>
                <a:cs typeface="Courier New"/>
              </a:rPr>
              <a:t>asnumpy</a:t>
            </a:r>
            <a:r>
              <a:rPr lang="en-US" sz="1800" dirty="0">
                <a:latin typeface="Courier New"/>
                <a:cs typeface="Courier New"/>
              </a:rPr>
              <a:t>()</a:t>
            </a:r>
            <a:r>
              <a:rPr lang="en-US" sz="1800" dirty="0">
                <a:latin typeface="Trebuchet MS"/>
              </a:rPr>
              <a:t>  )</a:t>
            </a:r>
            <a:endParaRPr lang="en-US" sz="1600" dirty="0">
              <a:latin typeface="Trebuchet MS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Then the multiplication is performed (and timed)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“size” variable to see where the GPU is faster than the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Second cell copies the data from the CPU to the GPU using a method as </a:t>
            </a:r>
            <a:r>
              <a:rPr lang="en-US" sz="1800" dirty="0">
                <a:latin typeface="Courier New"/>
                <a:cs typeface="Courier New"/>
              </a:rPr>
              <a:t>array()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The timings include the time to transfer the data from the CPU to the GPU (and back)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Try varying the size of the problem to where the CPU and GPU times are about the same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How does this compare to the previous cell where data was created on the GPU?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BA1-A180-4645-BD4B-C7895BE60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5815-0C85-4232-9F09-CA7581FD20F1}"/>
              </a:ext>
            </a:extLst>
          </p:cNvPr>
          <p:cNvSpPr txBox="1"/>
          <p:nvPr/>
        </p:nvSpPr>
        <p:spPr>
          <a:xfrm>
            <a:off x="696" y="2029275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4.3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9B3BE-2265-4A28-A409-FC7724104275}"/>
              </a:ext>
            </a:extLst>
          </p:cNvPr>
          <p:cNvSpPr txBox="1"/>
          <p:nvPr/>
        </p:nvSpPr>
        <p:spPr>
          <a:xfrm>
            <a:off x="697" y="371212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4.4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92" y="1546631"/>
            <a:ext cx="9948672" cy="3718925"/>
          </a:xfrm>
        </p:spPr>
        <p:txBody>
          <a:bodyPr/>
          <a:lstStyle/>
          <a:p>
            <a:r>
              <a:rPr lang="en-US" sz="1800" b="1">
                <a:latin typeface="Trebuchet MS"/>
              </a:rPr>
              <a:t>Easy to use</a:t>
            </a:r>
            <a:endParaRPr lang="en-US" sz="1800" dirty="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</a:t>
            </a:r>
            <a:r>
              <a:rPr lang="en-US" sz="1800" dirty="0">
                <a:latin typeface="Trebuchet MS"/>
              </a:rPr>
              <a:t>don’t have to learn CUDA! (CUDA-less GPU programming)</a:t>
            </a:r>
            <a:endParaRPr lang="en-US" dirty="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Unless you really want to </a:t>
            </a:r>
            <a:r>
              <a:rPr lang="en-US" sz="1600" dirty="0">
                <a:latin typeface="Trebuchet MS"/>
                <a:sym typeface="Wingdings" panose="05000000000000000000" pitchFamily="2" charset="2"/>
              </a:rPr>
              <a:t></a:t>
            </a:r>
            <a:endParaRPr lang="en-US" sz="1600" dirty="0">
              <a:latin typeface="Trebuchet MS"/>
            </a:endParaRPr>
          </a:p>
          <a:p>
            <a:r>
              <a:rPr lang="en-US" sz="1800" b="1">
                <a:latin typeface="Trebuchet MS"/>
              </a:rPr>
              <a:t>Performance</a:t>
            </a:r>
            <a:endParaRPr lang="en-US" sz="1800" b="1" dirty="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High-level scripting languages are in many ways' polar-opposite to GPUs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GPUs are highly parallel, designed for maximum throughput, and they offer a tremendous advance in performance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Scripting languages such as Python favor ease of use over computational speed and do not generally emphasize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>
                <a:latin typeface="Trebuchet MS"/>
              </a:rPr>
              <a:t>Numba and CuPy</a:t>
            </a:r>
            <a:endParaRPr lang="en-US" sz="1800" u="sng" dirty="0"/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CE12C-8B19-4D4D-A66F-1277EEB47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And GPUs?</a:t>
            </a:r>
          </a:p>
        </p:txBody>
      </p:sp>
    </p:spTree>
    <p:extLst>
      <p:ext uri="{BB962C8B-B14F-4D97-AF65-F5344CB8AC3E}">
        <p14:creationId xmlns:p14="http://schemas.microsoft.com/office/powerpoint/2010/main" val="1711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DA52-1001-4023-AEEC-AEC9AA98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9475-80BA-43C5-AE8E-70A18E11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Notice you must explicitly copy data from host to device or from device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Remember that this can limit performance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b="1"/>
              <a:t>“What is computed on the GPU, stays on the GPU”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/>
              <a:t>Can create data on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After computation, data remains on device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copy it back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Or you can perform further computations using those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Almost anything that is coded in NumPy, can be coded in </a:t>
            </a:r>
            <a:r>
              <a:rPr lang="en-US" sz="1800" err="1"/>
              <a:t>CuPy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42644-FE54-4486-8BC1-A752F4C7E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BD2-557F-4C2C-9878-370A9F8C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AF7F-E1BC-4B05-AF07-1431889B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Leaving data on GPU allows easier coding for equations such as,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Q = XA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+ AX + DWD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8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=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Allows equations to be broken into pieces for easier coding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copy back intermediate results as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BDBCB-B945-45AF-BD85-AF6BF49C2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5770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- Differences with </a:t>
            </a:r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Cast behavior from float to integer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Some casting behaviors from float to integer are not defined in C++ specification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The casting from a negative float to unsigned integer and infinity to integer is one of such examples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Random methods support </a:t>
            </a:r>
            <a:r>
              <a:rPr lang="en-US" sz="1800" err="1">
                <a:latin typeface="Trebuchet MS"/>
              </a:rPr>
              <a:t>dtype</a:t>
            </a:r>
            <a:r>
              <a:rPr lang="en-US" sz="1800" dirty="0">
                <a:latin typeface="Trebuchet MS"/>
              </a:rPr>
              <a:t> argument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out-of-bounds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duplicate values in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Reduction methods return zero-dimensional array, while numpy returns scalars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rebuchet M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rebuchet MS"/>
                <a:hlinkClick r:id="rId2"/>
              </a:rPr>
              <a:t>https://docs-cupy.chainer.org/en/stable/reference/difference.html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48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Use @jit on CPUs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Start with single core then move to multi-core</a:t>
            </a:r>
            <a:endParaRPr lang="en-US" sz="160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Switch to @vectorize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Use </a:t>
            </a:r>
            <a:r>
              <a:rPr lang="en-US" sz="1800" b="1" err="1">
                <a:latin typeface="Trebuchet MS"/>
              </a:rPr>
              <a:t>CuPy</a:t>
            </a:r>
            <a:r>
              <a:rPr lang="en-US" sz="1800" b="1">
                <a:latin typeface="Trebuchet MS"/>
              </a:rPr>
              <a:t> for common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Consider custom kernels when you need more performance (or have more time)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806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BE86-5104-45AD-8B38-C61D41B9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and DASK</a:t>
            </a:r>
          </a:p>
        </p:txBody>
      </p:sp>
    </p:spTree>
    <p:extLst>
      <p:ext uri="{BB962C8B-B14F-4D97-AF65-F5344CB8AC3E}">
        <p14:creationId xmlns:p14="http://schemas.microsoft.com/office/powerpoint/2010/main" val="38191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A271-BDD0-4297-8DDA-64BD38C2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02B0-715F-47CC-A154-9D05A9DD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CuPy</a:t>
            </a:r>
            <a:r>
              <a:rPr lang="en-US" sz="1800" dirty="0">
                <a:latin typeface="Trebuchet MS"/>
              </a:rPr>
              <a:t> runs on a single GPU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Today’s systems have many CPU cores and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And we have lots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Why can’t we use all of these to solve really huge problems or solve other problems much faster?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This is where </a:t>
            </a:r>
            <a:r>
              <a:rPr lang="en-US" sz="1800" dirty="0" err="1">
                <a:latin typeface="Trebuchet MS"/>
              </a:rPr>
              <a:t>Dask</a:t>
            </a:r>
            <a:r>
              <a:rPr lang="en-US" sz="1800" dirty="0">
                <a:latin typeface="Trebuchet MS"/>
              </a:rPr>
              <a:t> comes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F069-C343-492E-8F34-7481B44B3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(</a:t>
            </a:r>
            <a:r>
              <a:rPr lang="en-US" sz="1800">
                <a:hlinkClick r:id="rId2"/>
              </a:rPr>
              <a:t>https://dask.org/</a:t>
            </a:r>
            <a:r>
              <a:rPr lang="en-US" sz="1800"/>
              <a:t>) is a tool for advanced parallelism in Python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It allows you to code different tasks to solve a problem and distribute them to different resources within the node or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It has been developed in coordination with NumPy, Pandas, and </a:t>
            </a:r>
            <a:r>
              <a:rPr lang="en-US" sz="1800" err="1"/>
              <a:t>Scikit</a:t>
            </a:r>
            <a:r>
              <a:rPr lang="en-US" sz="1800"/>
              <a:t>-learn, among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Example: you can take a NumPy function, such as an SVD, parallelize it with multiple tasks, and spread these tasks across other nodes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The number of nodes can grow or shrink based on the computational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Bad analogy but think of it as a “dynamic MPI” for Python (it’s more than an MPI)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3962117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“arrays” coordinate many NumPy arrays arranged into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arrays may live on disk or on other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Some parts of NumPy have been implemented in </a:t>
            </a:r>
            <a:r>
              <a:rPr lang="en-US" sz="1800" err="1"/>
              <a:t>Dask</a:t>
            </a:r>
            <a:endParaRPr lang="en-US" sz="18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Namely, parts of </a:t>
            </a:r>
            <a:r>
              <a:rPr lang="en-US" sz="1600" err="1"/>
              <a:t>linalg</a:t>
            </a:r>
            <a:endParaRPr lang="en-US" sz="16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SVD, QR, Least square, solve, and </a:t>
            </a:r>
            <a:r>
              <a:rPr lang="en-US" sz="1600" err="1"/>
              <a:t>solve_triangular</a:t>
            </a:r>
            <a:r>
              <a:rPr lang="en-US" sz="1600"/>
              <a:t> have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E38F06-08E1-4894-AE56-60AFB252F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3259" y="2622550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CUPY with </a:t>
            </a:r>
            <a:r>
              <a:rPr lang="en-US" err="1"/>
              <a:t>Dask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SVD has been implemented in </a:t>
            </a:r>
            <a:r>
              <a:rPr lang="en-US" sz="1800" err="1"/>
              <a:t>Dask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CuPy</a:t>
            </a:r>
            <a:r>
              <a:rPr lang="en-US" sz="1800"/>
              <a:t> is a GPU implementation of NumPy – it interoperates with </a:t>
            </a:r>
            <a:r>
              <a:rPr lang="en-US" sz="1800" err="1"/>
              <a:t>Dask</a:t>
            </a:r>
            <a:r>
              <a:rPr lang="en-US" sz="1800"/>
              <a:t>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https://blog.dask.org/2019/03/18/dask-nep18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Start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 = Client()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 Client is the primary entry point for users of </a:t>
            </a:r>
            <a:r>
              <a:rPr lang="en-US" sz="1800" dirty="0" err="1">
                <a:latin typeface="Trebuchet MS"/>
              </a:rPr>
              <a:t>dask.distributed</a:t>
            </a:r>
            <a:endParaRPr lang="en-US" sz="1800" dirty="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After we setup a cluster, we initialize a Client by pointing it </a:t>
            </a:r>
            <a:r>
              <a:rPr lang="en-US" sz="1800">
                <a:latin typeface="Trebuchet MS"/>
              </a:rPr>
              <a:t>to the address of a Dask Scheduler</a:t>
            </a:r>
            <a:endParaRPr lang="en-US" sz="18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In this example, it is the single node (your laptop)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Trebuchet MS"/>
                <a:hlinkClick r:id="rId2"/>
              </a:rPr>
              <a:t>https://distributed.dask.org/en/latest/client.html</a:t>
            </a:r>
            <a:r>
              <a:rPr lang="en-US" sz="1600" dirty="0">
                <a:latin typeface="Trebuchet MS"/>
              </a:rPr>
              <a:t> 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6F644-228F-4E90-81DF-C408BB51F0AE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105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Title &amp; Bullet</vt:lpstr>
      <vt:lpstr>PYTHON PROGRAMMING FOR GPUs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coding for GPUs</vt:lpstr>
      <vt:lpstr>Why Python?</vt:lpstr>
      <vt:lpstr>Why Python?</vt:lpstr>
      <vt:lpstr>TL;DR - OVERALL PYTHON CODING RECOMMENDATIONS</vt:lpstr>
      <vt:lpstr>TL;DR - OVERALL Python-GPU CODING recommendations</vt:lpstr>
      <vt:lpstr>NUMBA</vt:lpstr>
      <vt:lpstr>Directives</vt:lpstr>
      <vt:lpstr>Directives and The JIT</vt:lpstr>
      <vt:lpstr>NUMBA</vt:lpstr>
      <vt:lpstr>NUMBA</vt:lpstr>
      <vt:lpstr>NUMBA</vt:lpstr>
      <vt:lpstr>NUMBA</vt:lpstr>
      <vt:lpstr>PowerPoint Presentation</vt:lpstr>
      <vt:lpstr>Base Python</vt:lpstr>
      <vt:lpstr>@JIT Example (Single Core)</vt:lpstr>
      <vt:lpstr>What Just happened?</vt:lpstr>
      <vt:lpstr>What’s Next?</vt:lpstr>
      <vt:lpstr>@JIT CPU Example with PARALLEL</vt:lpstr>
      <vt:lpstr>@JIT CPU Example with CACHE=TRUE</vt:lpstr>
      <vt:lpstr>@JIT CPU Example with PARALLEL and CACHE</vt:lpstr>
      <vt:lpstr>Observations</vt:lpstr>
      <vt:lpstr>Universal FUnctions</vt:lpstr>
      <vt:lpstr>@vectorize decorator</vt:lpstr>
      <vt:lpstr>@vectorize decorator</vt:lpstr>
      <vt:lpstr>@vectorize decorator</vt:lpstr>
      <vt:lpstr>@Vectorize - No Type Signature</vt:lpstr>
      <vt:lpstr>Details of process</vt:lpstr>
      <vt:lpstr>@Vectorize - Type Signature</vt:lpstr>
      <vt:lpstr>Details of process</vt:lpstr>
      <vt:lpstr>Details of process</vt:lpstr>
      <vt:lpstr>@Vectorize CPU Target Example</vt:lpstr>
      <vt:lpstr>@Vectorize parallel Target Example</vt:lpstr>
      <vt:lpstr>Simple Example with Loops</vt:lpstr>
      <vt:lpstr>@JIT CPU Target Example</vt:lpstr>
      <vt:lpstr>CPU Summary</vt:lpstr>
      <vt:lpstr>CPU Summary</vt:lpstr>
      <vt:lpstr>PowerPoint Presentation</vt:lpstr>
      <vt:lpstr>GPU Introduction</vt:lpstr>
      <vt:lpstr>Allowed Numba Functions</vt:lpstr>
      <vt:lpstr>@Vectorize NV GPU Target Example</vt:lpstr>
      <vt:lpstr>What happened?</vt:lpstr>
      <vt:lpstr>@cuda.jit</vt:lpstr>
      <vt:lpstr>@cuda.jit example </vt:lpstr>
      <vt:lpstr>@Cuda.jit</vt:lpstr>
      <vt:lpstr>@Cuda.jit CODE changes</vt:lpstr>
      <vt:lpstr>Numba summary to date</vt:lpstr>
      <vt:lpstr>PowerPoint Presentation</vt:lpstr>
      <vt:lpstr>Compiling ahead of time</vt:lpstr>
      <vt:lpstr>Compiling ahead of time</vt:lpstr>
      <vt:lpstr>Compiling ahead of time</vt:lpstr>
      <vt:lpstr>PowerPoint Presentation</vt:lpstr>
      <vt:lpstr>Python porting lifecycle example</vt:lpstr>
      <vt:lpstr>Example – serial python</vt:lpstr>
      <vt:lpstr>Example – Python with Functions</vt:lpstr>
      <vt:lpstr>Example – @jit – target Single CPU COre</vt:lpstr>
      <vt:lpstr>Example – @jit – target Multi-COre</vt:lpstr>
      <vt:lpstr>Using @vectorize</vt:lpstr>
      <vt:lpstr>Example – @Vectorize Single Core</vt:lpstr>
      <vt:lpstr>Example – @Vectorize parallel</vt:lpstr>
      <vt:lpstr>Example – @Vectorize CUDA</vt:lpstr>
      <vt:lpstr>Example – @cuda.jit</vt:lpstr>
      <vt:lpstr>PowerPoint Presentation</vt:lpstr>
      <vt:lpstr>Routines calling Routines</vt:lpstr>
      <vt:lpstr>Plain Python</vt:lpstr>
      <vt:lpstr>CPU Compile both Routines</vt:lpstr>
      <vt:lpstr>@cuda.jit – multiple Routines</vt:lpstr>
      <vt:lpstr>Numba Summary</vt:lpstr>
      <vt:lpstr>Best Practices</vt:lpstr>
      <vt:lpstr>TL;DR - OVERALL Python-GPU CODING recommendations</vt:lpstr>
      <vt:lpstr>CUPY</vt:lpstr>
      <vt:lpstr>Generalities</vt:lpstr>
      <vt:lpstr>Numpy</vt:lpstr>
      <vt:lpstr>CuPY</vt:lpstr>
      <vt:lpstr>CUPY</vt:lpstr>
      <vt:lpstr>CuPy FEATURES - 1</vt:lpstr>
      <vt:lpstr>CuPy FEATURES - 2</vt:lpstr>
      <vt:lpstr>CuPy FEATURES - 3</vt:lpstr>
      <vt:lpstr>CuPy FEATURES - 4</vt:lpstr>
      <vt:lpstr>CuPy New-ish FEATURES</vt:lpstr>
      <vt:lpstr>CUPY Simple example</vt:lpstr>
      <vt:lpstr>CUPY Simple example</vt:lpstr>
      <vt:lpstr>CUPY Simple EXAMPLE</vt:lpstr>
      <vt:lpstr>MATRIX MULTIPLICATION</vt:lpstr>
      <vt:lpstr>Observations</vt:lpstr>
      <vt:lpstr>Advantages of CUPY</vt:lpstr>
      <vt:lpstr>CuPy - Differences with Numpy</vt:lpstr>
      <vt:lpstr>TL;DR - OVERALL Python-GPU CODING recommendations</vt:lpstr>
      <vt:lpstr>CUPY and DASK</vt:lpstr>
      <vt:lpstr>Lots of Resources</vt:lpstr>
      <vt:lpstr>What is Dask?</vt:lpstr>
      <vt:lpstr>What is Dask?</vt:lpstr>
      <vt:lpstr>Using CUPY with Dask</vt:lpstr>
      <vt:lpstr>Start client</vt:lpstr>
      <vt:lpstr>SVD starting point</vt:lpstr>
      <vt:lpstr>Use Dask Array</vt:lpstr>
      <vt:lpstr>Perform SVD</vt:lpstr>
      <vt:lpstr>Use Dask Array on GPU</vt:lpstr>
      <vt:lpstr>Stop the Client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revision>748</cp:revision>
  <dcterms:created xsi:type="dcterms:W3CDTF">2008-01-24T03:11:41Z</dcterms:created>
  <dcterms:modified xsi:type="dcterms:W3CDTF">2020-06-03T13:01:12Z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